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9" r:id="rId3"/>
    <p:sldId id="258" r:id="rId4"/>
    <p:sldId id="260" r:id="rId5"/>
    <p:sldId id="262" r:id="rId6"/>
    <p:sldId id="261" r:id="rId7"/>
    <p:sldId id="263" r:id="rId8"/>
    <p:sldId id="264" r:id="rId9"/>
    <p:sldId id="265" r:id="rId10"/>
    <p:sldId id="266" r:id="rId11"/>
    <p:sldId id="270"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9" r:id="rId32"/>
    <p:sldId id="288" r:id="rId33"/>
    <p:sldId id="290"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161D86E-410A-4E95-BE8C-B92DE98029BC}" type="datetimeFigureOut">
              <a:rPr lang="zh-CN" altLang="en-US" smtClean="0"/>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161D86E-410A-4E95-BE8C-B92DE98029BC}" type="datetimeFigureOut">
              <a:rPr lang="zh-CN" altLang="en-US" smtClean="0"/>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161D86E-410A-4E95-BE8C-B92DE98029BC}" type="datetimeFigureOut">
              <a:rPr lang="zh-CN" altLang="en-US" smtClean="0"/>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161D86E-410A-4E95-BE8C-B92DE98029BC}" type="datetimeFigureOut">
              <a:rPr lang="zh-CN" altLang="en-US" smtClean="0"/>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161D86E-410A-4E95-BE8C-B92DE98029BC}" type="datetimeFigureOut">
              <a:rPr lang="zh-CN" altLang="en-US" smtClean="0"/>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161D86E-410A-4E95-BE8C-B92DE98029BC}" type="datetimeFigureOut">
              <a:rPr lang="zh-CN" altLang="en-US" smtClean="0"/>
              <a:t>2023/2/20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161D86E-410A-4E95-BE8C-B92DE98029BC}" type="datetimeFigureOut">
              <a:rPr lang="zh-CN" altLang="en-US" smtClean="0"/>
              <a:t>2023/2/20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61D86E-410A-4E95-BE8C-B92DE98029BC}" type="datetimeFigureOut">
              <a:rPr lang="zh-CN" altLang="en-US" smtClean="0"/>
              <a:t>2023/2/20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61D86E-410A-4E95-BE8C-B92DE98029BC}" type="datetimeFigureOut">
              <a:rPr lang="zh-CN" altLang="en-US" smtClean="0"/>
              <a:t>2023/2/20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61D86E-410A-4E95-BE8C-B92DE98029BC}" type="datetimeFigureOut">
              <a:rPr lang="zh-CN" altLang="en-US" smtClean="0"/>
              <a:t>2023/2/20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61D86E-410A-4E95-BE8C-B92DE98029BC}" type="datetimeFigureOut">
              <a:rPr lang="zh-CN" altLang="en-US" smtClean="0"/>
              <a:t>2023/2/20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蓝色光效背影"/>
          <p:cNvPicPr>
            <a:picLocks noChangeAspect="1"/>
          </p:cNvPicPr>
          <p:nvPr userDrawn="1">
            <p:custDataLst>
              <p:tags r:id="rId13"/>
            </p:custDataLst>
          </p:nvPr>
        </p:nvPicPr>
        <p:blipFill>
          <a:blip r:embed="rId14">
            <a:lum bright="-36000" contrast="18000"/>
          </a:blip>
          <a:stretch>
            <a:fillRect/>
          </a:stretch>
        </p:blipFill>
        <p:spPr>
          <a:xfrm>
            <a:off x="635" y="-5080"/>
            <a:ext cx="12191365" cy="6868795"/>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61D86E-410A-4E95-BE8C-B92DE98029BC}" type="datetimeFigureOut">
              <a:rPr lang="zh-CN" altLang="en-US" smtClean="0"/>
              <a:t>2023/2/20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84E58-EB5F-425A-AF02-E42042C0116B}" type="slidenum">
              <a:rPr lang="zh-CN" altLang="en-US" smtClean="0"/>
              <a:t>‹#›</a:t>
            </a:fld>
            <a:endParaRPr lang="zh-CN" altLang="en-US"/>
          </a:p>
        </p:txBody>
      </p:sp>
      <p:pic>
        <p:nvPicPr>
          <p:cNvPr id="8" name="图片 7" descr="千库网_科技商务大数据互联网蓝色_元素编号13318436"/>
          <p:cNvPicPr>
            <a:picLocks noChangeAspect="1"/>
          </p:cNvPicPr>
          <p:nvPr userDrawn="1"/>
        </p:nvPicPr>
        <p:blipFill>
          <a:blip r:embed="rId15">
            <a:alphaModFix amt="20000"/>
          </a:blip>
          <a:stretch>
            <a:fillRect/>
          </a:stretch>
        </p:blipFill>
        <p:spPr>
          <a:xfrm>
            <a:off x="0" y="381000"/>
            <a:ext cx="12192000" cy="6096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光点蓝色背景"/>
          <p:cNvPicPr>
            <a:picLocks noChangeAspect="1"/>
          </p:cNvPicPr>
          <p:nvPr>
            <p:custDataLst>
              <p:tags r:id="rId1"/>
            </p:custDataLst>
          </p:nvPr>
        </p:nvPicPr>
        <p:blipFill>
          <a:blip r:embed="rId3"/>
          <a:stretch>
            <a:fillRect/>
          </a:stretch>
        </p:blipFill>
        <p:spPr>
          <a:xfrm>
            <a:off x="0" y="-3175"/>
            <a:ext cx="12192000" cy="6863080"/>
          </a:xfrm>
          <a:prstGeom prst="rect">
            <a:avLst/>
          </a:prstGeom>
        </p:spPr>
      </p:pic>
      <p:sp>
        <p:nvSpPr>
          <p:cNvPr id="2" name="标题 1"/>
          <p:cNvSpPr>
            <a:spLocks noGrp="1"/>
          </p:cNvSpPr>
          <p:nvPr>
            <p:ph type="ctrTitle"/>
          </p:nvPr>
        </p:nvSpPr>
        <p:spPr>
          <a:xfrm>
            <a:off x="1524000" y="1407795"/>
            <a:ext cx="9144000" cy="960120"/>
          </a:xfrm>
        </p:spPr>
        <p:txBody>
          <a:bodyPr>
            <a:normAutofit/>
          </a:bodyPr>
          <a:lstStyle/>
          <a:p>
            <a:r>
              <a:rPr lang="zh-CN" altLang="en-US" sz="4000" b="1" dirty="0">
                <a:solidFill>
                  <a:schemeClr val="bg1">
                    <a:lumMod val="95000"/>
                  </a:schemeClr>
                </a:solidFill>
              </a:rPr>
              <a:t>等价类实现及其应用</a:t>
            </a:r>
          </a:p>
        </p:txBody>
      </p:sp>
      <p:sp>
        <p:nvSpPr>
          <p:cNvPr id="3" name="副标题 2"/>
          <p:cNvSpPr>
            <a:spLocks noGrp="1"/>
          </p:cNvSpPr>
          <p:nvPr>
            <p:ph type="subTitle" idx="1"/>
          </p:nvPr>
        </p:nvSpPr>
        <p:spPr/>
        <p:txBody>
          <a:bodyPr/>
          <a:lstStyle/>
          <a:p>
            <a:r>
              <a:rPr lang="zh-CN" altLang="en-US" b="1" dirty="0">
                <a:solidFill>
                  <a:schemeClr val="bg1">
                    <a:lumMod val="95000"/>
                  </a:schemeClr>
                </a:solidFill>
              </a:rPr>
              <a:t>工业软件班 李彦浩</a:t>
            </a:r>
            <a:endParaRPr lang="en-US" altLang="zh-CN" b="1" dirty="0">
              <a:solidFill>
                <a:schemeClr val="bg1">
                  <a:lumMod val="95000"/>
                </a:schemeClr>
              </a:solidFill>
            </a:endParaRPr>
          </a:p>
          <a:p>
            <a:r>
              <a:rPr lang="en-US" altLang="zh-CN" b="1" dirty="0">
                <a:solidFill>
                  <a:schemeClr val="bg1">
                    <a:lumMod val="95000"/>
                  </a:schemeClr>
                </a:solidFill>
              </a:rPr>
              <a:t>202100300063</a:t>
            </a:r>
          </a:p>
        </p:txBody>
      </p:sp>
      <p:pic>
        <p:nvPicPr>
          <p:cNvPr id="7" name="图片 6" descr="千库网_光效光晕PNG免扣图_元素编号12417590"/>
          <p:cNvPicPr>
            <a:picLocks noChangeAspect="1"/>
          </p:cNvPicPr>
          <p:nvPr/>
        </p:nvPicPr>
        <p:blipFill>
          <a:blip r:embed="rId4"/>
          <a:srcRect l="229" t="80759" r="-229" b="-12487"/>
          <a:stretch>
            <a:fillRect/>
          </a:stretch>
        </p:blipFill>
        <p:spPr>
          <a:xfrm>
            <a:off x="3048000" y="2263140"/>
            <a:ext cx="6096000" cy="8089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9220"/>
            <a:ext cx="10515600" cy="1220470"/>
          </a:xfrm>
        </p:spPr>
        <p:txBody>
          <a:bodyPr/>
          <a:lstStyle/>
          <a:p>
            <a:r>
              <a:rPr lang="zh-CN" altLang="en-US" b="1" dirty="0">
                <a:solidFill>
                  <a:schemeClr val="bg1"/>
                </a:solidFill>
              </a:rPr>
              <a:t>应用程序设计（维护输入信息）</a:t>
            </a:r>
          </a:p>
        </p:txBody>
      </p:sp>
      <p:sp>
        <p:nvSpPr>
          <p:cNvPr id="3" name="内容占位符 2"/>
          <p:cNvSpPr>
            <a:spLocks noGrp="1"/>
          </p:cNvSpPr>
          <p:nvPr>
            <p:ph idx="1"/>
          </p:nvPr>
        </p:nvSpPr>
        <p:spPr>
          <a:xfrm>
            <a:off x="838200" y="1458595"/>
            <a:ext cx="10515600" cy="4833620"/>
          </a:xfrm>
        </p:spPr>
        <p:txBody>
          <a:bodyPr/>
          <a:lstStyle/>
          <a:p>
            <a:pPr marL="0" indent="0">
              <a:lnSpc>
                <a:spcPct val="150000"/>
              </a:lnSpc>
              <a:buNone/>
            </a:pPr>
            <a:r>
              <a:rPr lang="zh-CN" altLang="en-US" b="1" dirty="0">
                <a:solidFill>
                  <a:schemeClr val="bg1"/>
                </a:solidFill>
              </a:rPr>
              <a:t>纵观整个工作流程，认为用</a:t>
            </a:r>
            <a:r>
              <a:rPr lang="zh-CN" altLang="en-US" b="1" dirty="0">
                <a:solidFill>
                  <a:srgbClr val="FF0000"/>
                </a:solidFill>
              </a:rPr>
              <a:t>堆</a:t>
            </a:r>
            <a:r>
              <a:rPr lang="zh-CN" altLang="en-US" b="1" dirty="0">
                <a:solidFill>
                  <a:schemeClr val="bg1"/>
                </a:solidFill>
              </a:rPr>
              <a:t>来维护开始结束时间数组比较好</a:t>
            </a:r>
            <a:endParaRPr lang="en-US" altLang="zh-CN" b="1" dirty="0">
              <a:solidFill>
                <a:schemeClr val="bg1"/>
              </a:solidFill>
            </a:endParaRPr>
          </a:p>
          <a:p>
            <a:pPr marL="457200" lvl="1" indent="0">
              <a:lnSpc>
                <a:spcPct val="150000"/>
              </a:lnSpc>
              <a:buNone/>
            </a:pPr>
            <a:r>
              <a:rPr lang="zh-CN" altLang="en-US" b="1" dirty="0">
                <a:solidFill>
                  <a:schemeClr val="bg1"/>
                </a:solidFill>
              </a:rPr>
              <a:t>优点</a:t>
            </a:r>
            <a:r>
              <a:rPr lang="en-US" altLang="zh-CN" b="1" dirty="0">
                <a:solidFill>
                  <a:schemeClr val="bg1"/>
                </a:solidFill>
              </a:rPr>
              <a:t>1</a:t>
            </a:r>
            <a:r>
              <a:rPr lang="zh-CN" altLang="en-US" b="1" dirty="0">
                <a:solidFill>
                  <a:schemeClr val="bg1"/>
                </a:solidFill>
              </a:rPr>
              <a:t>：堆排序效率比较高（排序是硬需求，涉及基础算法），且插入新数据的时间将是对数时间，远远优于有序数组</a:t>
            </a:r>
            <a:r>
              <a:rPr lang="en-US" altLang="zh-CN" b="1" dirty="0">
                <a:solidFill>
                  <a:schemeClr val="bg1"/>
                </a:solidFill>
              </a:rPr>
              <a:t>/</a:t>
            </a:r>
            <a:r>
              <a:rPr lang="zh-CN" altLang="en-US" b="1" dirty="0">
                <a:solidFill>
                  <a:schemeClr val="bg1"/>
                </a:solidFill>
              </a:rPr>
              <a:t>链表的线性时间。</a:t>
            </a:r>
            <a:endParaRPr lang="en-US" altLang="zh-CN" b="1" dirty="0">
              <a:solidFill>
                <a:schemeClr val="bg1"/>
              </a:solidFill>
            </a:endParaRPr>
          </a:p>
          <a:p>
            <a:pPr marL="457200" lvl="1" indent="0">
              <a:lnSpc>
                <a:spcPct val="150000"/>
              </a:lnSpc>
              <a:buNone/>
            </a:pPr>
            <a:r>
              <a:rPr lang="zh-CN" altLang="en-US" b="1" dirty="0">
                <a:solidFill>
                  <a:schemeClr val="bg1"/>
                </a:solidFill>
              </a:rPr>
              <a:t>优点</a:t>
            </a:r>
            <a:r>
              <a:rPr lang="en-US" altLang="zh-CN" b="1" dirty="0">
                <a:solidFill>
                  <a:schemeClr val="bg1"/>
                </a:solidFill>
              </a:rPr>
              <a:t>2</a:t>
            </a:r>
            <a:r>
              <a:rPr lang="zh-CN" altLang="en-US" b="1" dirty="0">
                <a:solidFill>
                  <a:schemeClr val="bg1"/>
                </a:solidFill>
              </a:rPr>
              <a:t>： 物理上的同步操作，逻辑上的分别维护。</a:t>
            </a:r>
            <a:endParaRPr lang="en-US" altLang="zh-CN" b="1" dirty="0">
              <a:solidFill>
                <a:schemeClr val="bg1"/>
              </a:solidFill>
            </a:endParaRPr>
          </a:p>
          <a:p>
            <a:pPr marL="457200" lvl="1" indent="0">
              <a:lnSpc>
                <a:spcPct val="150000"/>
              </a:lnSpc>
              <a:buNone/>
            </a:pPr>
            <a:r>
              <a:rPr lang="zh-CN" altLang="en-US" b="1" dirty="0">
                <a:solidFill>
                  <a:schemeClr val="bg1"/>
                </a:solidFill>
              </a:rPr>
              <a:t>优点</a:t>
            </a:r>
            <a:r>
              <a:rPr lang="en-US" altLang="zh-CN" b="1" dirty="0">
                <a:solidFill>
                  <a:schemeClr val="bg1"/>
                </a:solidFill>
              </a:rPr>
              <a:t>3</a:t>
            </a:r>
            <a:r>
              <a:rPr lang="zh-CN" altLang="en-US" b="1" dirty="0">
                <a:solidFill>
                  <a:schemeClr val="bg1"/>
                </a:solidFill>
              </a:rPr>
              <a:t>： </a:t>
            </a:r>
            <a:r>
              <a:rPr lang="en-US" altLang="zh-CN" b="1" dirty="0">
                <a:solidFill>
                  <a:schemeClr val="bg1"/>
                </a:solidFill>
              </a:rPr>
              <a:t> </a:t>
            </a:r>
            <a:r>
              <a:rPr lang="zh-CN" altLang="en-US" b="1" dirty="0">
                <a:solidFill>
                  <a:schemeClr val="bg1"/>
                </a:solidFill>
              </a:rPr>
              <a:t>将运算任务分担给客户端，减轻服务端压力</a:t>
            </a:r>
            <a:r>
              <a:rPr lang="en-US" altLang="zh-CN" b="1" dirty="0">
                <a:solidFill>
                  <a:schemeClr val="bg1"/>
                </a:solidFill>
              </a:rPr>
              <a:t>(</a:t>
            </a:r>
            <a:r>
              <a:rPr lang="zh-CN" altLang="en-US" b="1" dirty="0">
                <a:solidFill>
                  <a:schemeClr val="bg1"/>
                </a:solidFill>
              </a:rPr>
              <a:t>算法只需</a:t>
            </a:r>
            <a:r>
              <a:rPr lang="en-US" altLang="zh-CN" b="1" dirty="0">
                <a:solidFill>
                  <a:schemeClr val="bg1"/>
                </a:solidFill>
              </a:rPr>
              <a:t>pop</a:t>
            </a:r>
            <a:r>
              <a:rPr lang="zh-CN" altLang="en-US" b="1" dirty="0">
                <a:solidFill>
                  <a:schemeClr val="bg1"/>
                </a:solidFill>
              </a:rPr>
              <a:t>排序即可）</a:t>
            </a:r>
            <a:endParaRPr lang="en-US" altLang="zh-CN" b="1" dirty="0">
              <a:solidFill>
                <a:schemeClr val="bg1"/>
              </a:solidFill>
            </a:endParaRPr>
          </a:p>
          <a:p>
            <a:pPr lvl="1"/>
            <a:endParaRPr lang="en-US" altLang="zh-CN" b="1" dirty="0">
              <a:solidFill>
                <a:schemeClr val="bg1"/>
              </a:solidFill>
            </a:endParaRPr>
          </a:p>
        </p:txBody>
      </p:sp>
      <p:pic>
        <p:nvPicPr>
          <p:cNvPr id="7" name="图片 6"/>
          <p:cNvPicPr>
            <a:picLocks noChangeAspect="1"/>
          </p:cNvPicPr>
          <p:nvPr/>
        </p:nvPicPr>
        <p:blipFill>
          <a:blip r:embed="rId2"/>
          <a:stretch>
            <a:fillRect/>
          </a:stretch>
        </p:blipFill>
        <p:spPr>
          <a:xfrm>
            <a:off x="2461054" y="5293877"/>
            <a:ext cx="3170195" cy="998307"/>
          </a:xfrm>
          <a:prstGeom prst="rect">
            <a:avLst/>
          </a:prstGeom>
        </p:spPr>
      </p:pic>
      <p:pic>
        <p:nvPicPr>
          <p:cNvPr id="9" name="图片 8"/>
          <p:cNvPicPr>
            <a:picLocks noChangeAspect="1"/>
          </p:cNvPicPr>
          <p:nvPr/>
        </p:nvPicPr>
        <p:blipFill>
          <a:blip r:embed="rId3"/>
          <a:stretch>
            <a:fillRect/>
          </a:stretch>
        </p:blipFill>
        <p:spPr>
          <a:xfrm>
            <a:off x="6594136" y="5294052"/>
            <a:ext cx="2964437" cy="9525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solidFill>
                  <a:schemeClr val="bg1"/>
                </a:solidFill>
              </a:rPr>
              <a:t>应用程序设计（用映射说明基础算法的意义）</a:t>
            </a:r>
          </a:p>
        </p:txBody>
      </p:sp>
      <p:sp>
        <p:nvSpPr>
          <p:cNvPr id="3" name="内容占位符 2"/>
          <p:cNvSpPr>
            <a:spLocks noGrp="1"/>
          </p:cNvSpPr>
          <p:nvPr>
            <p:ph idx="1"/>
          </p:nvPr>
        </p:nvSpPr>
        <p:spPr/>
        <p:txBody>
          <a:bodyPr>
            <a:normAutofit fontScale="90000" lnSpcReduction="10000"/>
          </a:bodyPr>
          <a:lstStyle/>
          <a:p>
            <a:pPr marL="0" indent="0">
              <a:lnSpc>
                <a:spcPct val="150000"/>
              </a:lnSpc>
              <a:buNone/>
            </a:pPr>
            <a:r>
              <a:rPr lang="en-US" altLang="zh-CN" sz="2000" b="1" i="0" dirty="0">
                <a:solidFill>
                  <a:schemeClr val="bg1"/>
                </a:solidFill>
                <a:effectLst/>
                <a:latin typeface="-apple-system"/>
              </a:rPr>
              <a:t>  </a:t>
            </a:r>
            <a:r>
              <a:rPr lang="zh-CN" altLang="en-US" sz="2000" b="1" i="0" dirty="0">
                <a:solidFill>
                  <a:schemeClr val="bg1"/>
                </a:solidFill>
                <a:effectLst/>
                <a:latin typeface="-apple-system"/>
              </a:rPr>
              <a:t>这里先不考虑任务的执行时间、优先级和分时段，仅考虑构成连续可执行时段的开始结束时间。</a:t>
            </a:r>
            <a:br>
              <a:rPr lang="zh-CN" altLang="en-US" sz="2000" b="1" dirty="0">
                <a:solidFill>
                  <a:schemeClr val="bg1"/>
                </a:solidFill>
              </a:rPr>
            </a:br>
            <a:r>
              <a:rPr lang="zh-CN" altLang="en-US" sz="2000" b="1" i="0" dirty="0">
                <a:solidFill>
                  <a:schemeClr val="bg1"/>
                </a:solidFill>
                <a:effectLst/>
                <a:latin typeface="-apple-system"/>
              </a:rPr>
              <a:t>  </a:t>
            </a:r>
            <a:r>
              <a:rPr lang="en-US" altLang="zh-CN" sz="2000" b="1" i="0" dirty="0">
                <a:solidFill>
                  <a:schemeClr val="bg1"/>
                </a:solidFill>
                <a:effectLst/>
                <a:latin typeface="-apple-system"/>
              </a:rPr>
              <a:t>1.</a:t>
            </a:r>
            <a:r>
              <a:rPr lang="zh-CN" altLang="en-US" sz="2000" b="1" i="0" dirty="0">
                <a:solidFill>
                  <a:schemeClr val="bg1"/>
                </a:solidFill>
                <a:effectLst/>
                <a:latin typeface="-apple-system"/>
              </a:rPr>
              <a:t>按照任务开始时间的大小降序排列，即，开始最晚的任务在整个列表最前方，依次递减。</a:t>
            </a:r>
            <a:endParaRPr lang="en-US" altLang="zh-CN" sz="2000" b="1" i="0" dirty="0">
              <a:solidFill>
                <a:schemeClr val="bg1"/>
              </a:solidFill>
              <a:effectLst/>
              <a:latin typeface="-apple-system"/>
            </a:endParaRPr>
          </a:p>
          <a:p>
            <a:pPr marL="0" indent="0">
              <a:lnSpc>
                <a:spcPct val="150000"/>
              </a:lnSpc>
              <a:buNone/>
            </a:pPr>
            <a:br>
              <a:rPr lang="zh-CN" altLang="en-US" sz="2000" b="1" dirty="0">
                <a:solidFill>
                  <a:schemeClr val="bg1"/>
                </a:solidFill>
              </a:rPr>
            </a:br>
            <a:r>
              <a:rPr lang="zh-CN" altLang="en-US" sz="2000" b="1" i="0" dirty="0">
                <a:solidFill>
                  <a:schemeClr val="bg1"/>
                </a:solidFill>
                <a:effectLst/>
                <a:latin typeface="-apple-system"/>
              </a:rPr>
              <a:t>  </a:t>
            </a:r>
            <a:r>
              <a:rPr lang="en-US" altLang="zh-CN" sz="2000" b="1" i="0" dirty="0">
                <a:solidFill>
                  <a:schemeClr val="bg1"/>
                </a:solidFill>
                <a:effectLst/>
                <a:latin typeface="-apple-system"/>
              </a:rPr>
              <a:t>2.</a:t>
            </a:r>
            <a:r>
              <a:rPr lang="zh-CN" altLang="en-US" sz="2000" b="1" i="0" dirty="0">
                <a:solidFill>
                  <a:schemeClr val="bg1"/>
                </a:solidFill>
                <a:effectLst/>
                <a:latin typeface="-apple-system"/>
              </a:rPr>
              <a:t>初始化一个等价类数组，</a:t>
            </a:r>
            <a:r>
              <a:rPr lang="en-US" altLang="zh-CN" sz="2000" b="1" i="0" dirty="0">
                <a:solidFill>
                  <a:schemeClr val="bg1"/>
                </a:solidFill>
                <a:effectLst/>
                <a:latin typeface="-apple-system"/>
              </a:rPr>
              <a:t>0</a:t>
            </a:r>
            <a:r>
              <a:rPr lang="zh-CN" altLang="en-US" sz="2000" b="1" i="0" dirty="0">
                <a:solidFill>
                  <a:schemeClr val="bg1"/>
                </a:solidFill>
                <a:effectLst/>
                <a:latin typeface="-apple-system"/>
              </a:rPr>
              <a:t>索引弃用，长度自定义，其中每个元素的等价类为当前数组索引。以同样的方式伴随一个空的结果数组。</a:t>
            </a:r>
            <a:r>
              <a:rPr lang="zh-CN" altLang="en-US" sz="2000" b="1" i="0" dirty="0">
                <a:solidFill>
                  <a:srgbClr val="FFFF00"/>
                </a:solidFill>
                <a:effectLst/>
                <a:latin typeface="-apple-system"/>
              </a:rPr>
              <a:t>（等价类模拟实际操作，复制同样操作到结果数组）</a:t>
            </a:r>
            <a:endParaRPr lang="en-US" altLang="zh-CN" sz="2000" b="1" i="0" dirty="0">
              <a:solidFill>
                <a:srgbClr val="000000"/>
              </a:solidFill>
              <a:effectLst/>
              <a:latin typeface="-apple-system"/>
            </a:endParaRPr>
          </a:p>
          <a:p>
            <a:pPr marL="0" indent="0">
              <a:lnSpc>
                <a:spcPct val="150000"/>
              </a:lnSpc>
              <a:buNone/>
            </a:pPr>
            <a:br>
              <a:rPr lang="zh-CN" altLang="en-US" sz="2000" b="1" dirty="0"/>
            </a:br>
            <a:r>
              <a:rPr lang="zh-CN" altLang="en-US" sz="2000" b="1" i="0" dirty="0">
                <a:solidFill>
                  <a:srgbClr val="000000"/>
                </a:solidFill>
                <a:effectLst/>
                <a:latin typeface="-apple-system"/>
              </a:rPr>
              <a:t>  </a:t>
            </a:r>
            <a:r>
              <a:rPr lang="en-US" altLang="zh-CN" sz="2000" b="1" i="0" dirty="0">
                <a:solidFill>
                  <a:schemeClr val="bg1"/>
                </a:solidFill>
                <a:effectLst/>
                <a:latin typeface="-apple-system"/>
              </a:rPr>
              <a:t>3.</a:t>
            </a:r>
            <a:r>
              <a:rPr lang="zh-CN" altLang="en-US" sz="2000" b="1" i="0" dirty="0">
                <a:solidFill>
                  <a:schemeClr val="bg1"/>
                </a:solidFill>
                <a:effectLst/>
                <a:latin typeface="-apple-system"/>
              </a:rPr>
              <a:t>每次取出当前列表中头部的任务，根据其结束时间查询它的等价类，并判断这个等价类是否超出了它的可执行时段的范围。若超出，调度失败；若不超出，将该任务安排到结果数组中索引为其等价类的位置，并合并当前等价类与其前一个位置的等价类。重复这个过程直到某一个任务调度失败或是整个任务列表中的任务均得到调度。</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solidFill>
                  <a:schemeClr val="bg1"/>
                </a:solidFill>
              </a:rPr>
              <a:t>应用程序设计（用映射说明基础算法的意义）</a:t>
            </a:r>
          </a:p>
        </p:txBody>
      </p:sp>
      <p:sp>
        <p:nvSpPr>
          <p:cNvPr id="3" name="内容占位符 2"/>
          <p:cNvSpPr>
            <a:spLocks noGrp="1"/>
          </p:cNvSpPr>
          <p:nvPr>
            <p:ph idx="1"/>
          </p:nvPr>
        </p:nvSpPr>
        <p:spPr/>
        <p:txBody>
          <a:bodyPr/>
          <a:lstStyle/>
          <a:p>
            <a:pPr marL="0" indent="0">
              <a:buNone/>
            </a:pPr>
            <a:r>
              <a:rPr lang="zh-CN" altLang="en-US" b="1" dirty="0">
                <a:solidFill>
                  <a:schemeClr val="bg1"/>
                </a:solidFill>
              </a:rPr>
              <a:t>实际操作与算法函数（等价类函数）中的双射映射</a:t>
            </a:r>
            <a:endParaRPr lang="en-US" altLang="zh-CN" b="1" dirty="0">
              <a:solidFill>
                <a:schemeClr val="bg1"/>
              </a:solidFill>
            </a:endParaRPr>
          </a:p>
          <a:p>
            <a:pPr marL="0" indent="0">
              <a:buNone/>
            </a:pPr>
            <a:endParaRPr lang="en-US" altLang="zh-CN" b="1" dirty="0">
              <a:solidFill>
                <a:schemeClr val="bg1"/>
              </a:solidFill>
            </a:endParaRPr>
          </a:p>
        </p:txBody>
      </p:sp>
      <p:graphicFrame>
        <p:nvGraphicFramePr>
          <p:cNvPr id="5" name="表格 5"/>
          <p:cNvGraphicFramePr>
            <a:graphicFrameLocks noGrp="1"/>
          </p:cNvGraphicFramePr>
          <p:nvPr/>
        </p:nvGraphicFramePr>
        <p:xfrm>
          <a:off x="722630" y="2597785"/>
          <a:ext cx="3121025" cy="503555"/>
        </p:xfrm>
        <a:graphic>
          <a:graphicData uri="http://schemas.openxmlformats.org/drawingml/2006/table">
            <a:tbl>
              <a:tblPr firstRow="1" bandRow="1">
                <a:tableStyleId>{5C22544A-7EE6-4342-B048-85BDC9FD1C3A}</a:tableStyleId>
              </a:tblPr>
              <a:tblGrid>
                <a:gridCol w="3121025">
                  <a:extLst>
                    <a:ext uri="{9D8B030D-6E8A-4147-A177-3AD203B41FA5}">
                      <a16:colId xmlns:a16="http://schemas.microsoft.com/office/drawing/2014/main" val="20000"/>
                    </a:ext>
                  </a:extLst>
                </a:gridCol>
              </a:tblGrid>
              <a:tr h="503520">
                <a:tc>
                  <a:txBody>
                    <a:bodyPr/>
                    <a:lstStyle/>
                    <a:p>
                      <a:r>
                        <a:rPr lang="en-US" altLang="zh-CN" dirty="0"/>
                        <a:t> initialize(</a:t>
                      </a:r>
                      <a:r>
                        <a:rPr lang="zh-CN" altLang="en-US" dirty="0"/>
                        <a:t>初始化等价类数组）</a:t>
                      </a:r>
                    </a:p>
                  </a:txBody>
                  <a:tcPr/>
                </a:tc>
                <a:extLst>
                  <a:ext uri="{0D108BD9-81ED-4DB2-BD59-A6C34878D82A}">
                    <a16:rowId xmlns:a16="http://schemas.microsoft.com/office/drawing/2014/main" val="10000"/>
                  </a:ext>
                </a:extLst>
              </a:tr>
            </a:tbl>
          </a:graphicData>
        </a:graphic>
      </p:graphicFrame>
      <p:cxnSp>
        <p:nvCxnSpPr>
          <p:cNvPr id="7" name="直接箭头连接符 6"/>
          <p:cNvCxnSpPr/>
          <p:nvPr/>
        </p:nvCxnSpPr>
        <p:spPr>
          <a:xfrm>
            <a:off x="3977196" y="2849732"/>
            <a:ext cx="3265170" cy="5080"/>
          </a:xfrm>
          <a:prstGeom prst="straightConnector1">
            <a:avLst/>
          </a:prstGeom>
          <a:ln w="57150">
            <a:headEnd type="triangle" w="med" len="med"/>
            <a:tailEnd type="triangle" w="med" len="med"/>
          </a:ln>
          <a:effectLst>
            <a:glow rad="50800">
              <a:schemeClr val="accent1">
                <a:alpha val="40000"/>
              </a:schemeClr>
            </a:glow>
          </a:effectLst>
        </p:spPr>
        <p:style>
          <a:lnRef idx="3">
            <a:schemeClr val="accent2"/>
          </a:lnRef>
          <a:fillRef idx="0">
            <a:schemeClr val="accent2"/>
          </a:fillRef>
          <a:effectRef idx="2">
            <a:schemeClr val="accent2"/>
          </a:effectRef>
          <a:fontRef idx="minor">
            <a:schemeClr val="tx1"/>
          </a:fontRef>
        </p:style>
      </p:cxnSp>
      <p:graphicFrame>
        <p:nvGraphicFramePr>
          <p:cNvPr id="8" name="表格 8"/>
          <p:cNvGraphicFramePr>
            <a:graphicFrameLocks noGrp="1"/>
          </p:cNvGraphicFramePr>
          <p:nvPr/>
        </p:nvGraphicFramePr>
        <p:xfrm>
          <a:off x="7459338" y="2461412"/>
          <a:ext cx="3608280" cy="914400"/>
        </p:xfrm>
        <a:graphic>
          <a:graphicData uri="http://schemas.openxmlformats.org/drawingml/2006/table">
            <a:tbl>
              <a:tblPr firstRow="1" bandRow="1">
                <a:tableStyleId>{5C22544A-7EE6-4342-B048-85BDC9FD1C3A}</a:tableStyleId>
              </a:tblPr>
              <a:tblGrid>
                <a:gridCol w="3608280">
                  <a:extLst>
                    <a:ext uri="{9D8B030D-6E8A-4147-A177-3AD203B41FA5}">
                      <a16:colId xmlns:a16="http://schemas.microsoft.com/office/drawing/2014/main" val="20000"/>
                    </a:ext>
                  </a:extLst>
                </a:gridCol>
              </a:tblGrid>
              <a:tr h="370840">
                <a:tc>
                  <a:txBody>
                    <a:bodyPr/>
                    <a:lstStyle/>
                    <a:p>
                      <a:r>
                        <a:rPr lang="zh-CN" altLang="en-US" dirty="0"/>
                        <a:t>操作一</a:t>
                      </a:r>
                      <a:r>
                        <a:rPr lang="en-US" altLang="zh-CN" dirty="0"/>
                        <a:t>:</a:t>
                      </a:r>
                      <a:r>
                        <a:rPr lang="zh-CN" altLang="en-US" dirty="0"/>
                        <a:t>设置一排椅子，每把椅子把索引作为编号记录在椅背上（从</a:t>
                      </a:r>
                      <a:r>
                        <a:rPr lang="en-US" altLang="zh-CN" dirty="0"/>
                        <a:t>1</a:t>
                      </a:r>
                      <a:r>
                        <a:rPr lang="zh-CN" altLang="en-US" dirty="0"/>
                        <a:t>开始计数）</a:t>
                      </a:r>
                    </a:p>
                  </a:txBody>
                  <a:tcPr/>
                </a:tc>
                <a:extLst>
                  <a:ext uri="{0D108BD9-81ED-4DB2-BD59-A6C34878D82A}">
                    <a16:rowId xmlns:a16="http://schemas.microsoft.com/office/drawing/2014/main" val="10000"/>
                  </a:ext>
                </a:extLst>
              </a:tr>
            </a:tbl>
          </a:graphicData>
        </a:graphic>
      </p:graphicFrame>
      <p:graphicFrame>
        <p:nvGraphicFramePr>
          <p:cNvPr id="9" name="表格 9"/>
          <p:cNvGraphicFramePr>
            <a:graphicFrameLocks noGrp="1"/>
          </p:cNvGraphicFramePr>
          <p:nvPr/>
        </p:nvGraphicFramePr>
        <p:xfrm>
          <a:off x="722789" y="3901278"/>
          <a:ext cx="3121241" cy="370840"/>
        </p:xfrm>
        <a:graphic>
          <a:graphicData uri="http://schemas.openxmlformats.org/drawingml/2006/table">
            <a:tbl>
              <a:tblPr firstRow="1" bandRow="1">
                <a:tableStyleId>{5C22544A-7EE6-4342-B048-85BDC9FD1C3A}</a:tableStyleId>
              </a:tblPr>
              <a:tblGrid>
                <a:gridCol w="3121241">
                  <a:extLst>
                    <a:ext uri="{9D8B030D-6E8A-4147-A177-3AD203B41FA5}">
                      <a16:colId xmlns:a16="http://schemas.microsoft.com/office/drawing/2014/main" val="20000"/>
                    </a:ext>
                  </a:extLst>
                </a:gridCol>
              </a:tblGrid>
              <a:tr h="370840">
                <a:tc>
                  <a:txBody>
                    <a:bodyPr/>
                    <a:lstStyle/>
                    <a:p>
                      <a:r>
                        <a:rPr lang="en-US" altLang="zh-CN" dirty="0"/>
                        <a:t>  unite(</a:t>
                      </a:r>
                      <a:r>
                        <a:rPr lang="zh-CN" altLang="en-US" dirty="0"/>
                        <a:t>合并两个等价类</a:t>
                      </a:r>
                      <a:r>
                        <a:rPr lang="en-US" altLang="zh-CN" dirty="0"/>
                        <a:t>)</a:t>
                      </a:r>
                      <a:endParaRPr lang="zh-CN" altLang="en-US" dirty="0"/>
                    </a:p>
                  </a:txBody>
                  <a:tcPr/>
                </a:tc>
                <a:extLst>
                  <a:ext uri="{0D108BD9-81ED-4DB2-BD59-A6C34878D82A}">
                    <a16:rowId xmlns:a16="http://schemas.microsoft.com/office/drawing/2014/main" val="10000"/>
                  </a:ext>
                </a:extLst>
              </a:tr>
            </a:tbl>
          </a:graphicData>
        </a:graphic>
      </p:graphicFrame>
      <p:cxnSp>
        <p:nvCxnSpPr>
          <p:cNvPr id="12" name="直接箭头连接符 11"/>
          <p:cNvCxnSpPr/>
          <p:nvPr/>
        </p:nvCxnSpPr>
        <p:spPr>
          <a:xfrm flipV="1">
            <a:off x="4039340" y="4062150"/>
            <a:ext cx="3218180" cy="12700"/>
          </a:xfrm>
          <a:prstGeom prst="straightConnector1">
            <a:avLst/>
          </a:prstGeom>
          <a:ln w="57150">
            <a:headEnd type="triangle" w="med" len="med"/>
            <a:tailEnd type="triangle" w="med" len="med"/>
          </a:ln>
          <a:effectLst>
            <a:glow rad="50800">
              <a:schemeClr val="accent1">
                <a:alpha val="40000"/>
              </a:schemeClr>
            </a:glow>
          </a:effectLst>
        </p:spPr>
        <p:style>
          <a:lnRef idx="3">
            <a:schemeClr val="accent2"/>
          </a:lnRef>
          <a:fillRef idx="0">
            <a:schemeClr val="accent2"/>
          </a:fillRef>
          <a:effectRef idx="2">
            <a:schemeClr val="accent2"/>
          </a:effectRef>
          <a:fontRef idx="minor">
            <a:schemeClr val="tx1"/>
          </a:fontRef>
        </p:style>
      </p:cxnSp>
      <p:graphicFrame>
        <p:nvGraphicFramePr>
          <p:cNvPr id="13" name="表格 13"/>
          <p:cNvGraphicFramePr>
            <a:graphicFrameLocks noGrp="1"/>
          </p:cNvGraphicFramePr>
          <p:nvPr/>
        </p:nvGraphicFramePr>
        <p:xfrm>
          <a:off x="7474999" y="3814918"/>
          <a:ext cx="3608280" cy="914400"/>
        </p:xfrm>
        <a:graphic>
          <a:graphicData uri="http://schemas.openxmlformats.org/drawingml/2006/table">
            <a:tbl>
              <a:tblPr firstRow="1" bandRow="1">
                <a:tableStyleId>{5C22544A-7EE6-4342-B048-85BDC9FD1C3A}</a:tableStyleId>
              </a:tblPr>
              <a:tblGrid>
                <a:gridCol w="3608280">
                  <a:extLst>
                    <a:ext uri="{9D8B030D-6E8A-4147-A177-3AD203B41FA5}">
                      <a16:colId xmlns:a16="http://schemas.microsoft.com/office/drawing/2014/main" val="20000"/>
                    </a:ext>
                  </a:extLst>
                </a:gridCol>
              </a:tblGrid>
              <a:tr h="370840">
                <a:tc>
                  <a:txBody>
                    <a:bodyPr/>
                    <a:lstStyle/>
                    <a:p>
                      <a:r>
                        <a:rPr lang="zh-CN" altLang="en-US" dirty="0"/>
                        <a:t>操作二</a:t>
                      </a:r>
                      <a:r>
                        <a:rPr lang="en-US" altLang="zh-CN" dirty="0"/>
                        <a:t>:</a:t>
                      </a:r>
                      <a:r>
                        <a:rPr lang="zh-CN" altLang="en-US" dirty="0"/>
                        <a:t>把当前椅子上的编号修改为前方首个与自己编号不同的椅子的编号，并占用这个椅子</a:t>
                      </a:r>
                    </a:p>
                  </a:txBody>
                  <a:tcPr/>
                </a:tc>
                <a:extLst>
                  <a:ext uri="{0D108BD9-81ED-4DB2-BD59-A6C34878D82A}">
                    <a16:rowId xmlns:a16="http://schemas.microsoft.com/office/drawing/2014/main" val="10000"/>
                  </a:ext>
                </a:extLst>
              </a:tr>
            </a:tbl>
          </a:graphicData>
        </a:graphic>
      </p:graphicFrame>
      <p:graphicFrame>
        <p:nvGraphicFramePr>
          <p:cNvPr id="14" name="表格 14"/>
          <p:cNvGraphicFramePr>
            <a:graphicFrameLocks noGrp="1"/>
          </p:cNvGraphicFramePr>
          <p:nvPr/>
        </p:nvGraphicFramePr>
        <p:xfrm>
          <a:off x="722789" y="5310900"/>
          <a:ext cx="3121241" cy="370840"/>
        </p:xfrm>
        <a:graphic>
          <a:graphicData uri="http://schemas.openxmlformats.org/drawingml/2006/table">
            <a:tbl>
              <a:tblPr firstRow="1" bandRow="1">
                <a:tableStyleId>{5C22544A-7EE6-4342-B048-85BDC9FD1C3A}</a:tableStyleId>
              </a:tblPr>
              <a:tblGrid>
                <a:gridCol w="3121241">
                  <a:extLst>
                    <a:ext uri="{9D8B030D-6E8A-4147-A177-3AD203B41FA5}">
                      <a16:colId xmlns:a16="http://schemas.microsoft.com/office/drawing/2014/main" val="20000"/>
                    </a:ext>
                  </a:extLst>
                </a:gridCol>
              </a:tblGrid>
              <a:tr h="370840">
                <a:tc>
                  <a:txBody>
                    <a:bodyPr/>
                    <a:lstStyle/>
                    <a:p>
                      <a:r>
                        <a:rPr lang="en-US" altLang="zh-CN" dirty="0"/>
                        <a:t>  find(</a:t>
                      </a:r>
                      <a:r>
                        <a:rPr lang="zh-CN" altLang="en-US" dirty="0"/>
                        <a:t>寻找一个元素的等价类</a:t>
                      </a:r>
                      <a:r>
                        <a:rPr lang="en-US" altLang="zh-CN" dirty="0"/>
                        <a:t>)</a:t>
                      </a:r>
                      <a:endParaRPr lang="zh-CN" altLang="en-US" dirty="0"/>
                    </a:p>
                  </a:txBody>
                  <a:tcPr/>
                </a:tc>
                <a:extLst>
                  <a:ext uri="{0D108BD9-81ED-4DB2-BD59-A6C34878D82A}">
                    <a16:rowId xmlns:a16="http://schemas.microsoft.com/office/drawing/2014/main" val="10000"/>
                  </a:ext>
                </a:extLst>
              </a:tr>
            </a:tbl>
          </a:graphicData>
        </a:graphic>
      </p:graphicFrame>
      <p:cxnSp>
        <p:nvCxnSpPr>
          <p:cNvPr id="16" name="直接箭头连接符 15"/>
          <p:cNvCxnSpPr/>
          <p:nvPr/>
        </p:nvCxnSpPr>
        <p:spPr>
          <a:xfrm>
            <a:off x="4039340" y="5495278"/>
            <a:ext cx="3240349" cy="0"/>
          </a:xfrm>
          <a:prstGeom prst="straightConnector1">
            <a:avLst/>
          </a:prstGeom>
          <a:ln w="57150">
            <a:headEnd type="triangle" w="med" len="med"/>
            <a:tailEnd type="triangle" w="med" len="med"/>
          </a:ln>
          <a:effectLst>
            <a:glow rad="50800">
              <a:schemeClr val="accent1">
                <a:alpha val="40000"/>
              </a:schemeClr>
            </a:glow>
          </a:effectLst>
        </p:spPr>
        <p:style>
          <a:lnRef idx="3">
            <a:schemeClr val="accent2"/>
          </a:lnRef>
          <a:fillRef idx="0">
            <a:schemeClr val="accent2"/>
          </a:fillRef>
          <a:effectRef idx="2">
            <a:schemeClr val="accent2"/>
          </a:effectRef>
          <a:fontRef idx="minor">
            <a:schemeClr val="tx1"/>
          </a:fontRef>
        </p:style>
      </p:cxnSp>
      <p:graphicFrame>
        <p:nvGraphicFramePr>
          <p:cNvPr id="17" name="表格 17"/>
          <p:cNvGraphicFramePr>
            <a:graphicFrameLocks noGrp="1"/>
          </p:cNvGraphicFramePr>
          <p:nvPr/>
        </p:nvGraphicFramePr>
        <p:xfrm>
          <a:off x="7474999" y="5275390"/>
          <a:ext cx="3581647" cy="914400"/>
        </p:xfrm>
        <a:graphic>
          <a:graphicData uri="http://schemas.openxmlformats.org/drawingml/2006/table">
            <a:tbl>
              <a:tblPr firstRow="1" bandRow="1">
                <a:tableStyleId>{5C22544A-7EE6-4342-B048-85BDC9FD1C3A}</a:tableStyleId>
              </a:tblPr>
              <a:tblGrid>
                <a:gridCol w="3581647">
                  <a:extLst>
                    <a:ext uri="{9D8B030D-6E8A-4147-A177-3AD203B41FA5}">
                      <a16:colId xmlns:a16="http://schemas.microsoft.com/office/drawing/2014/main" val="20000"/>
                    </a:ext>
                  </a:extLst>
                </a:gridCol>
              </a:tblGrid>
              <a:tr h="370840">
                <a:tc>
                  <a:txBody>
                    <a:bodyPr/>
                    <a:lstStyle/>
                    <a:p>
                      <a:r>
                        <a:rPr lang="zh-CN" altLang="en-US" dirty="0"/>
                        <a:t>操作三：根据当前椅子上的编号查询索引为这个编号的椅子是否是空的</a:t>
                      </a: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bg1"/>
                </a:solidFill>
              </a:rPr>
              <a:t>应用程序设计（用映射说明基础算法的意义）</a:t>
            </a:r>
          </a:p>
        </p:txBody>
      </p:sp>
      <p:sp>
        <p:nvSpPr>
          <p:cNvPr id="3" name="内容占位符 2"/>
          <p:cNvSpPr>
            <a:spLocks noGrp="1"/>
          </p:cNvSpPr>
          <p:nvPr>
            <p:ph idx="1"/>
          </p:nvPr>
        </p:nvSpPr>
        <p:spPr/>
        <p:txBody>
          <a:bodyPr>
            <a:normAutofit/>
          </a:bodyPr>
          <a:lstStyle/>
          <a:p>
            <a:pPr marL="0" indent="0">
              <a:lnSpc>
                <a:spcPct val="150000"/>
              </a:lnSpc>
              <a:buNone/>
            </a:pPr>
            <a:r>
              <a:rPr lang="zh-CN" altLang="en-US" sz="2220" b="1" dirty="0">
                <a:solidFill>
                  <a:schemeClr val="bg1"/>
                </a:solidFill>
              </a:rPr>
              <a:t>操作一的意义：</a:t>
            </a:r>
            <a:r>
              <a:rPr lang="zh-CN" altLang="en-US" sz="2220" b="1" dirty="0">
                <a:solidFill>
                  <a:srgbClr val="FFFF00"/>
                </a:solidFill>
              </a:rPr>
              <a:t>指出距离当前椅子的最近且可用的椅子的位置。</a:t>
            </a:r>
            <a:endParaRPr lang="en-US" altLang="zh-CN" sz="2220" b="1" dirty="0">
              <a:solidFill>
                <a:srgbClr val="FF0000"/>
              </a:solidFill>
            </a:endParaRPr>
          </a:p>
          <a:p>
            <a:pPr marL="0" indent="0">
              <a:lnSpc>
                <a:spcPct val="150000"/>
              </a:lnSpc>
              <a:buNone/>
            </a:pPr>
            <a:r>
              <a:rPr lang="zh-CN" altLang="en-US" sz="2220" b="1" dirty="0">
                <a:solidFill>
                  <a:schemeClr val="bg1"/>
                </a:solidFill>
              </a:rPr>
              <a:t>操作二的意义：当这个椅子被占用时，若后续有任务来询问这把椅子是否可以为其所用时，这把椅子会告诉这个任务：</a:t>
            </a:r>
            <a:r>
              <a:rPr lang="zh-CN" altLang="en-US" sz="2220" b="1" dirty="0">
                <a:solidFill>
                  <a:srgbClr val="FFFF00"/>
                </a:solidFill>
              </a:rPr>
              <a:t>“我已经不可用了，但我知道在我前方离我最近的且可用的椅子在哪里，我的编号就是它的索引。”</a:t>
            </a:r>
            <a:endParaRPr lang="en-US" altLang="zh-CN" sz="2220" b="1" dirty="0">
              <a:solidFill>
                <a:srgbClr val="FFFF00"/>
              </a:solidFill>
            </a:endParaRPr>
          </a:p>
          <a:p>
            <a:pPr marL="0" indent="0">
              <a:lnSpc>
                <a:spcPct val="150000"/>
              </a:lnSpc>
              <a:buNone/>
            </a:pPr>
            <a:endParaRPr lang="en-US" altLang="zh-CN" sz="2220" b="1" dirty="0"/>
          </a:p>
          <a:p>
            <a:pPr marL="0" indent="0">
              <a:lnSpc>
                <a:spcPct val="150000"/>
              </a:lnSpc>
              <a:buNone/>
            </a:pPr>
            <a:r>
              <a:rPr lang="zh-CN" altLang="en-US" sz="2220" b="1" dirty="0">
                <a:solidFill>
                  <a:schemeClr val="bg1"/>
                </a:solidFill>
              </a:rPr>
              <a:t>操作三的意义：查询当前椅子前方最近可用的椅子</a:t>
            </a:r>
            <a:r>
              <a:rPr lang="zh-CN" altLang="en-US" sz="2220" b="1" dirty="0">
                <a:solidFill>
                  <a:srgbClr val="FFFF00"/>
                </a:solidFill>
              </a:rPr>
              <a:t>（当然也可能是它自己）</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bg1"/>
                </a:solidFill>
              </a:rPr>
              <a:t>应用程序设计（用映射说明基础算法的意义）</a:t>
            </a:r>
          </a:p>
        </p:txBody>
      </p:sp>
      <p:sp>
        <p:nvSpPr>
          <p:cNvPr id="3" name="内容占位符 2"/>
          <p:cNvSpPr>
            <a:spLocks noGrp="1"/>
          </p:cNvSpPr>
          <p:nvPr>
            <p:ph idx="1"/>
          </p:nvPr>
        </p:nvSpPr>
        <p:spPr/>
        <p:txBody>
          <a:bodyPr>
            <a:normAutofit/>
          </a:bodyPr>
          <a:lstStyle/>
          <a:p>
            <a:pPr marL="0" indent="0">
              <a:buNone/>
            </a:pPr>
            <a:r>
              <a:rPr lang="zh-CN" altLang="en-US" sz="2000" b="1" dirty="0">
                <a:solidFill>
                  <a:schemeClr val="bg1"/>
                </a:solidFill>
              </a:rPr>
              <a:t>整体流程：每个任务去查询自己可用的最后一把椅子（即最迟结束时间），询问其前方最近的可用的椅子，判断这个椅子是否在自己的可执行时段中。若在，占用；若不在，调度失败。</a:t>
            </a:r>
            <a:endParaRPr lang="en-US" altLang="zh-CN" sz="2000" b="1" dirty="0">
              <a:solidFill>
                <a:schemeClr val="bg1"/>
              </a:solidFill>
            </a:endParaRPr>
          </a:p>
          <a:p>
            <a:pPr marL="0" indent="0">
              <a:buNone/>
            </a:pPr>
            <a:r>
              <a:rPr lang="zh-CN" altLang="en-US" sz="2000" b="1" dirty="0">
                <a:solidFill>
                  <a:schemeClr val="bg1"/>
                </a:solidFill>
              </a:rPr>
              <a:t>一个实例：</a:t>
            </a:r>
            <a:endParaRPr lang="en-US" altLang="zh-CN" sz="2000" b="1" dirty="0">
              <a:solidFill>
                <a:schemeClr val="bg1"/>
              </a:solidFill>
            </a:endParaRPr>
          </a:p>
          <a:p>
            <a:pPr marL="0" indent="0">
              <a:buNone/>
            </a:pPr>
            <a:r>
              <a:rPr lang="en-US" altLang="zh-CN" sz="2000" b="1" dirty="0">
                <a:solidFill>
                  <a:schemeClr val="bg1"/>
                </a:solidFill>
              </a:rPr>
              <a:t>	1. </a:t>
            </a:r>
            <a:r>
              <a:rPr lang="zh-CN" altLang="en-US" sz="2000" b="1" dirty="0">
                <a:solidFill>
                  <a:schemeClr val="bg1"/>
                </a:solidFill>
              </a:rPr>
              <a:t>当前任务的开始结束时间为</a:t>
            </a:r>
            <a:r>
              <a:rPr lang="en-US" altLang="zh-CN" sz="2000" b="1" dirty="0">
                <a:solidFill>
                  <a:schemeClr val="bg1"/>
                </a:solidFill>
              </a:rPr>
              <a:t>13-16</a:t>
            </a:r>
          </a:p>
          <a:p>
            <a:pPr marL="0" indent="0">
              <a:buNone/>
            </a:pPr>
            <a:r>
              <a:rPr lang="en-US" altLang="zh-CN" sz="2000" b="1" dirty="0">
                <a:solidFill>
                  <a:schemeClr val="bg1"/>
                </a:solidFill>
              </a:rPr>
              <a:t>	2. </a:t>
            </a:r>
            <a:r>
              <a:rPr lang="zh-CN" altLang="en-US" sz="2000" b="1" dirty="0">
                <a:solidFill>
                  <a:schemeClr val="bg1"/>
                </a:solidFill>
              </a:rPr>
              <a:t>查询</a:t>
            </a:r>
            <a:r>
              <a:rPr lang="en-US" altLang="zh-CN" sz="2000" b="1" dirty="0">
                <a:solidFill>
                  <a:schemeClr val="bg1"/>
                </a:solidFill>
              </a:rPr>
              <a:t>16</a:t>
            </a:r>
            <a:r>
              <a:rPr lang="zh-CN" altLang="en-US" sz="2000" b="1" dirty="0">
                <a:solidFill>
                  <a:schemeClr val="bg1"/>
                </a:solidFill>
              </a:rPr>
              <a:t>号椅子，</a:t>
            </a:r>
            <a:r>
              <a:rPr lang="en-US" altLang="zh-CN" sz="2000" b="1" dirty="0">
                <a:solidFill>
                  <a:schemeClr val="bg1"/>
                </a:solidFill>
              </a:rPr>
              <a:t>16</a:t>
            </a:r>
            <a:r>
              <a:rPr lang="zh-CN" altLang="en-US" sz="2000" b="1" dirty="0">
                <a:solidFill>
                  <a:schemeClr val="bg1"/>
                </a:solidFill>
              </a:rPr>
              <a:t>号椅子为其指路，告诉该任务可用的椅子是</a:t>
            </a:r>
            <a:r>
              <a:rPr lang="en-US" altLang="zh-CN" sz="2000" b="1" dirty="0">
                <a:solidFill>
                  <a:schemeClr val="bg1"/>
                </a:solidFill>
              </a:rPr>
              <a:t>14</a:t>
            </a:r>
            <a:r>
              <a:rPr lang="zh-CN" altLang="en-US" sz="2000" b="1" dirty="0">
                <a:solidFill>
                  <a:schemeClr val="bg1"/>
                </a:solidFill>
              </a:rPr>
              <a:t>号</a:t>
            </a:r>
            <a:endParaRPr lang="en-US" altLang="zh-CN" sz="2000" b="1" dirty="0">
              <a:solidFill>
                <a:schemeClr val="bg1"/>
              </a:solidFill>
            </a:endParaRPr>
          </a:p>
          <a:p>
            <a:pPr marL="0" indent="0">
              <a:buNone/>
            </a:pPr>
            <a:r>
              <a:rPr lang="en-US" altLang="zh-CN" sz="2000" b="1" dirty="0">
                <a:solidFill>
                  <a:schemeClr val="bg1"/>
                </a:solidFill>
              </a:rPr>
              <a:t>	3. 14</a:t>
            </a:r>
            <a:r>
              <a:rPr lang="zh-CN" altLang="en-US" sz="2000" b="1" dirty="0">
                <a:solidFill>
                  <a:schemeClr val="bg1"/>
                </a:solidFill>
              </a:rPr>
              <a:t>号椅子可用，该任务占用。</a:t>
            </a:r>
            <a:endParaRPr lang="en-US" altLang="zh-CN" sz="2000" b="1" dirty="0">
              <a:solidFill>
                <a:schemeClr val="bg1"/>
              </a:solidFill>
            </a:endParaRPr>
          </a:p>
          <a:p>
            <a:pPr marL="0" indent="0">
              <a:buNone/>
            </a:pPr>
            <a:r>
              <a:rPr lang="zh-CN" altLang="en-US" sz="2000" b="1" dirty="0">
                <a:solidFill>
                  <a:schemeClr val="bg1"/>
                </a:solidFill>
              </a:rPr>
              <a:t>也可能：</a:t>
            </a:r>
            <a:endParaRPr lang="en-US" altLang="zh-CN" sz="2000" b="1" dirty="0">
              <a:solidFill>
                <a:schemeClr val="bg1"/>
              </a:solidFill>
            </a:endParaRPr>
          </a:p>
          <a:p>
            <a:pPr marL="0" indent="0">
              <a:buNone/>
            </a:pPr>
            <a:r>
              <a:rPr lang="en-US" altLang="zh-CN" sz="2000" b="1" dirty="0">
                <a:solidFill>
                  <a:schemeClr val="bg1"/>
                </a:solidFill>
              </a:rPr>
              <a:t>	2. 16</a:t>
            </a:r>
            <a:r>
              <a:rPr lang="zh-CN" altLang="en-US" sz="2000" b="1" dirty="0">
                <a:solidFill>
                  <a:schemeClr val="bg1"/>
                </a:solidFill>
              </a:rPr>
              <a:t>号椅子指路</a:t>
            </a:r>
            <a:r>
              <a:rPr lang="en-US" altLang="zh-CN" sz="2000" b="1" dirty="0">
                <a:solidFill>
                  <a:schemeClr val="bg1"/>
                </a:solidFill>
              </a:rPr>
              <a:t>11</a:t>
            </a:r>
            <a:r>
              <a:rPr lang="zh-CN" altLang="en-US" sz="2000" b="1" dirty="0">
                <a:solidFill>
                  <a:schemeClr val="bg1"/>
                </a:solidFill>
              </a:rPr>
              <a:t>号</a:t>
            </a:r>
            <a:endParaRPr lang="en-US" altLang="zh-CN" sz="2000" b="1" dirty="0">
              <a:solidFill>
                <a:schemeClr val="bg1"/>
              </a:solidFill>
            </a:endParaRPr>
          </a:p>
          <a:p>
            <a:pPr marL="0" indent="0">
              <a:buNone/>
            </a:pPr>
            <a:r>
              <a:rPr lang="en-US" altLang="zh-CN" sz="2000" b="1" dirty="0">
                <a:solidFill>
                  <a:schemeClr val="bg1"/>
                </a:solidFill>
              </a:rPr>
              <a:t>	3. 11</a:t>
            </a:r>
            <a:r>
              <a:rPr lang="zh-CN" altLang="en-US" sz="2000" b="1" dirty="0">
                <a:solidFill>
                  <a:schemeClr val="bg1"/>
                </a:solidFill>
              </a:rPr>
              <a:t>号不可用，（这也说明</a:t>
            </a:r>
            <a:r>
              <a:rPr lang="en-US" altLang="zh-CN" sz="2000" b="1" dirty="0">
                <a:solidFill>
                  <a:schemeClr val="bg1"/>
                </a:solidFill>
              </a:rPr>
              <a:t>13-16</a:t>
            </a:r>
            <a:r>
              <a:rPr lang="zh-CN" altLang="en-US" sz="2000" b="1" dirty="0">
                <a:solidFill>
                  <a:schemeClr val="bg1"/>
                </a:solidFill>
              </a:rPr>
              <a:t>已经都被占用了，其实</a:t>
            </a:r>
            <a:r>
              <a:rPr lang="en-US" altLang="zh-CN" sz="2000" b="1" dirty="0">
                <a:solidFill>
                  <a:schemeClr val="bg1"/>
                </a:solidFill>
              </a:rPr>
              <a:t>12</a:t>
            </a:r>
            <a:r>
              <a:rPr lang="zh-CN" altLang="en-US" sz="2000" b="1" dirty="0">
                <a:solidFill>
                  <a:schemeClr val="bg1"/>
                </a:solidFill>
              </a:rPr>
              <a:t>也被占用了）调度失败。</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bg1"/>
                </a:solidFill>
              </a:rPr>
              <a:t>应用程序设计（用映射说明基础算法的意义）</a:t>
            </a:r>
          </a:p>
        </p:txBody>
      </p:sp>
      <p:sp>
        <p:nvSpPr>
          <p:cNvPr id="3" name="内容占位符 2"/>
          <p:cNvSpPr>
            <a:spLocks noGrp="1"/>
          </p:cNvSpPr>
          <p:nvPr>
            <p:ph idx="1"/>
          </p:nvPr>
        </p:nvSpPr>
        <p:spPr/>
        <p:txBody>
          <a:bodyPr>
            <a:normAutofit/>
          </a:bodyPr>
          <a:lstStyle/>
          <a:p>
            <a:pPr marL="0" indent="0">
              <a:buNone/>
            </a:pPr>
            <a:r>
              <a:rPr lang="zh-CN" altLang="en-US" sz="2000" b="1" dirty="0">
                <a:solidFill>
                  <a:schemeClr val="bg1"/>
                </a:solidFill>
              </a:rPr>
              <a:t>为什么一开始任务要按照开始时间的大小降序排列？</a:t>
            </a:r>
            <a:endParaRPr lang="en-US" altLang="zh-CN" sz="2000" b="1" dirty="0">
              <a:solidFill>
                <a:schemeClr val="bg1"/>
              </a:solidFill>
            </a:endParaRPr>
          </a:p>
          <a:p>
            <a:pPr marL="0" indent="0">
              <a:buNone/>
            </a:pPr>
            <a:r>
              <a:rPr lang="zh-CN" altLang="en-US" sz="2000" b="1" dirty="0">
                <a:solidFill>
                  <a:schemeClr val="bg1"/>
                </a:solidFill>
              </a:rPr>
              <a:t>下面给出一个</a:t>
            </a:r>
            <a:r>
              <a:rPr lang="zh-CN" altLang="en-US" sz="2000" b="1" dirty="0">
                <a:solidFill>
                  <a:srgbClr val="FFFF00"/>
                </a:solidFill>
              </a:rPr>
              <a:t>侧重于直观感受</a:t>
            </a:r>
            <a:r>
              <a:rPr lang="zh-CN" altLang="en-US" sz="2000" b="1" dirty="0">
                <a:solidFill>
                  <a:schemeClr val="bg1"/>
                </a:solidFill>
              </a:rPr>
              <a:t>的实例，证明放到后面：</a:t>
            </a:r>
            <a:endParaRPr lang="en-US" altLang="zh-CN" sz="2000" b="1" dirty="0">
              <a:solidFill>
                <a:schemeClr val="bg1"/>
              </a:solidFill>
            </a:endParaRPr>
          </a:p>
          <a:p>
            <a:pPr marL="0" indent="0">
              <a:buNone/>
            </a:pPr>
            <a:r>
              <a:rPr lang="en-US" altLang="zh-CN" sz="2000" b="1" dirty="0"/>
              <a:t>	</a:t>
            </a:r>
            <a:r>
              <a:rPr lang="en-US" altLang="zh-CN" sz="2000" b="1" dirty="0">
                <a:solidFill>
                  <a:schemeClr val="bg1"/>
                </a:solidFill>
              </a:rPr>
              <a:t>1.</a:t>
            </a:r>
            <a:r>
              <a:rPr lang="zh-CN" altLang="en-US" sz="2000" b="1" dirty="0">
                <a:solidFill>
                  <a:schemeClr val="bg1"/>
                </a:solidFill>
              </a:rPr>
              <a:t>按照任务序列的顺序调度，则任务</a:t>
            </a:r>
            <a:r>
              <a:rPr lang="en-US" altLang="zh-CN" sz="2000" b="1" dirty="0">
                <a:solidFill>
                  <a:schemeClr val="bg1"/>
                </a:solidFill>
              </a:rPr>
              <a:t>1</a:t>
            </a:r>
            <a:r>
              <a:rPr lang="zh-CN" altLang="en-US" sz="2000" b="1" dirty="0">
                <a:solidFill>
                  <a:schemeClr val="bg1"/>
                </a:solidFill>
              </a:rPr>
              <a:t>占用椅子</a:t>
            </a:r>
            <a:r>
              <a:rPr lang="en-US" altLang="zh-CN" sz="2000" b="1" dirty="0">
                <a:solidFill>
                  <a:schemeClr val="bg1"/>
                </a:solidFill>
              </a:rPr>
              <a:t>2</a:t>
            </a:r>
            <a:r>
              <a:rPr lang="zh-CN" altLang="en-US" sz="2000" b="1" dirty="0">
                <a:solidFill>
                  <a:schemeClr val="bg1"/>
                </a:solidFill>
              </a:rPr>
              <a:t>，任务</a:t>
            </a:r>
            <a:r>
              <a:rPr lang="en-US" altLang="zh-CN" sz="2000" b="1" dirty="0">
                <a:solidFill>
                  <a:schemeClr val="bg1"/>
                </a:solidFill>
              </a:rPr>
              <a:t>2</a:t>
            </a:r>
            <a:r>
              <a:rPr lang="zh-CN" altLang="en-US" sz="2000" b="1" dirty="0">
                <a:solidFill>
                  <a:schemeClr val="bg1"/>
                </a:solidFill>
              </a:rPr>
              <a:t>没地方可去</a:t>
            </a:r>
            <a:endParaRPr lang="en-US" altLang="zh-CN" sz="2000" b="1" dirty="0">
              <a:solidFill>
                <a:schemeClr val="bg1"/>
              </a:solidFill>
            </a:endParaRPr>
          </a:p>
          <a:p>
            <a:pPr marL="0" indent="0">
              <a:buNone/>
            </a:pPr>
            <a:r>
              <a:rPr lang="en-US" altLang="zh-CN" sz="2000" b="1" dirty="0"/>
              <a:t>		</a:t>
            </a:r>
          </a:p>
          <a:p>
            <a:pPr marL="0" indent="0">
              <a:buNone/>
            </a:pPr>
            <a:endParaRPr lang="en-US" altLang="zh-CN" sz="2000" b="1" dirty="0"/>
          </a:p>
          <a:p>
            <a:pPr marL="0" indent="0">
              <a:buNone/>
            </a:pPr>
            <a:r>
              <a:rPr lang="en-US" altLang="zh-CN" sz="2000" b="1" dirty="0"/>
              <a:t>	</a:t>
            </a:r>
            <a:r>
              <a:rPr lang="en-US" altLang="zh-CN" sz="2000" b="1" dirty="0">
                <a:solidFill>
                  <a:schemeClr val="bg1"/>
                </a:solidFill>
              </a:rPr>
              <a:t>2.</a:t>
            </a:r>
            <a:r>
              <a:rPr lang="zh-CN" altLang="en-US" sz="2000" b="1" dirty="0">
                <a:solidFill>
                  <a:schemeClr val="bg1"/>
                </a:solidFill>
              </a:rPr>
              <a:t>按照开始时间降序调度</a:t>
            </a:r>
            <a:endParaRPr lang="en-US" altLang="zh-CN" sz="2000" b="1" dirty="0">
              <a:solidFill>
                <a:schemeClr val="bg1"/>
              </a:solidFill>
            </a:endParaRPr>
          </a:p>
          <a:p>
            <a:pPr marL="0" indent="0">
              <a:buNone/>
            </a:pPr>
            <a:endParaRPr lang="en-US" altLang="zh-CN" sz="2000" b="1" dirty="0">
              <a:solidFill>
                <a:schemeClr val="bg1"/>
              </a:solidFill>
            </a:endParaRPr>
          </a:p>
        </p:txBody>
      </p:sp>
      <p:pic>
        <p:nvPicPr>
          <p:cNvPr id="5" name="图片 4"/>
          <p:cNvPicPr>
            <a:picLocks noChangeAspect="1"/>
          </p:cNvPicPr>
          <p:nvPr/>
        </p:nvPicPr>
        <p:blipFill>
          <a:blip r:embed="rId2"/>
          <a:stretch>
            <a:fillRect/>
          </a:stretch>
        </p:blipFill>
        <p:spPr>
          <a:xfrm>
            <a:off x="7055100" y="3200183"/>
            <a:ext cx="4740051" cy="2446232"/>
          </a:xfrm>
          <a:prstGeom prst="rect">
            <a:avLst/>
          </a:prstGeom>
        </p:spPr>
      </p:pic>
      <p:graphicFrame>
        <p:nvGraphicFramePr>
          <p:cNvPr id="6" name="表格 6"/>
          <p:cNvGraphicFramePr>
            <a:graphicFrameLocks noGrp="1"/>
          </p:cNvGraphicFramePr>
          <p:nvPr/>
        </p:nvGraphicFramePr>
        <p:xfrm>
          <a:off x="1037700" y="3200183"/>
          <a:ext cx="4635132" cy="370840"/>
        </p:xfrm>
        <a:graphic>
          <a:graphicData uri="http://schemas.openxmlformats.org/drawingml/2006/table">
            <a:tbl>
              <a:tblPr firstRow="1" bandRow="1">
                <a:tableStyleId>{5C22544A-7EE6-4342-B048-85BDC9FD1C3A}</a:tableStyleId>
              </a:tblPr>
              <a:tblGrid>
                <a:gridCol w="2317566">
                  <a:extLst>
                    <a:ext uri="{9D8B030D-6E8A-4147-A177-3AD203B41FA5}">
                      <a16:colId xmlns:a16="http://schemas.microsoft.com/office/drawing/2014/main" val="20000"/>
                    </a:ext>
                  </a:extLst>
                </a:gridCol>
                <a:gridCol w="2317566">
                  <a:extLst>
                    <a:ext uri="{9D8B030D-6E8A-4147-A177-3AD203B41FA5}">
                      <a16:colId xmlns:a16="http://schemas.microsoft.com/office/drawing/2014/main" val="20001"/>
                    </a:ext>
                  </a:extLst>
                </a:gridCol>
              </a:tblGrid>
              <a:tr h="370840">
                <a:tc>
                  <a:txBody>
                    <a:bodyPr/>
                    <a:lstStyle/>
                    <a:p>
                      <a:endParaRPr lang="zh-CN" altLang="en-US" dirty="0"/>
                    </a:p>
                  </a:txBody>
                  <a:tcPr/>
                </a:tc>
                <a:tc>
                  <a:txBody>
                    <a:bodyPr/>
                    <a:lstStyle/>
                    <a:p>
                      <a:r>
                        <a:rPr lang="zh-CN" altLang="en-US" dirty="0"/>
                        <a:t>任务</a:t>
                      </a:r>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graphicFrame>
        <p:nvGraphicFramePr>
          <p:cNvPr id="7" name="表格 7"/>
          <p:cNvGraphicFramePr>
            <a:graphicFrameLocks noGrp="1"/>
          </p:cNvGraphicFramePr>
          <p:nvPr/>
        </p:nvGraphicFramePr>
        <p:xfrm>
          <a:off x="1037700" y="4415140"/>
          <a:ext cx="4634865" cy="370840"/>
        </p:xfrm>
        <a:graphic>
          <a:graphicData uri="http://schemas.openxmlformats.org/drawingml/2006/table">
            <a:tbl>
              <a:tblPr firstRow="1" bandRow="1">
                <a:tableStyleId>{5C22544A-7EE6-4342-B048-85BDC9FD1C3A}</a:tableStyleId>
              </a:tblPr>
              <a:tblGrid>
                <a:gridCol w="2317566">
                  <a:extLst>
                    <a:ext uri="{9D8B030D-6E8A-4147-A177-3AD203B41FA5}">
                      <a16:colId xmlns:a16="http://schemas.microsoft.com/office/drawing/2014/main" val="20000"/>
                    </a:ext>
                  </a:extLst>
                </a:gridCol>
                <a:gridCol w="2317115">
                  <a:extLst>
                    <a:ext uri="{9D8B030D-6E8A-4147-A177-3AD203B41FA5}">
                      <a16:colId xmlns:a16="http://schemas.microsoft.com/office/drawing/2014/main" val="20001"/>
                    </a:ext>
                  </a:extLst>
                </a:gridCol>
              </a:tblGrid>
              <a:tr h="370840">
                <a:tc>
                  <a:txBody>
                    <a:bodyPr/>
                    <a:lstStyle/>
                    <a:p>
                      <a:r>
                        <a:rPr lang="en-US" altLang="zh-CN" dirty="0"/>
                        <a:t>  </a:t>
                      </a:r>
                      <a:r>
                        <a:rPr lang="zh-CN" altLang="en-US" dirty="0"/>
                        <a:t>第二步 任务</a:t>
                      </a:r>
                      <a:r>
                        <a:rPr lang="en-US" altLang="zh-CN" dirty="0"/>
                        <a:t>1</a:t>
                      </a:r>
                      <a:endParaRPr lang="zh-CN" altLang="en-US" dirty="0"/>
                    </a:p>
                  </a:txBody>
                  <a:tcPr/>
                </a:tc>
                <a:tc>
                  <a:txBody>
                    <a:bodyPr/>
                    <a:lstStyle/>
                    <a:p>
                      <a:r>
                        <a:rPr lang="en-US" altLang="zh-CN" dirty="0"/>
                        <a:t>  </a:t>
                      </a:r>
                      <a:r>
                        <a:rPr lang="zh-CN" altLang="en-US" dirty="0"/>
                        <a:t>第一步 任务</a:t>
                      </a:r>
                      <a:r>
                        <a:rPr lang="en-US" altLang="zh-CN" dirty="0"/>
                        <a:t>2</a:t>
                      </a:r>
                      <a:endParaRPr lang="zh-CN" altLang="en-US" dirty="0"/>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应用程序设计（额外功能的实现）</a:t>
            </a:r>
          </a:p>
        </p:txBody>
      </p:sp>
      <p:sp>
        <p:nvSpPr>
          <p:cNvPr id="3" name="内容占位符 2"/>
          <p:cNvSpPr>
            <a:spLocks noGrp="1"/>
          </p:cNvSpPr>
          <p:nvPr>
            <p:ph idx="1"/>
          </p:nvPr>
        </p:nvSpPr>
        <p:spPr/>
        <p:txBody>
          <a:bodyPr/>
          <a:lstStyle/>
          <a:p>
            <a:pPr marL="0" indent="0">
              <a:buNone/>
            </a:pPr>
            <a:r>
              <a:rPr lang="en-US" altLang="zh-CN" b="1" dirty="0">
                <a:solidFill>
                  <a:schemeClr val="bg1"/>
                </a:solidFill>
              </a:rPr>
              <a:t>3.2 </a:t>
            </a:r>
            <a:r>
              <a:rPr lang="zh-CN" altLang="en-US" b="1" dirty="0">
                <a:solidFill>
                  <a:schemeClr val="bg1"/>
                </a:solidFill>
              </a:rPr>
              <a:t>额外功能的实现</a:t>
            </a:r>
            <a:endParaRPr lang="en-US" altLang="zh-CN" b="1" dirty="0">
              <a:solidFill>
                <a:schemeClr val="bg1"/>
              </a:solidFill>
            </a:endParaRPr>
          </a:p>
          <a:p>
            <a:pPr marL="0" indent="0">
              <a:buNone/>
            </a:pPr>
            <a:r>
              <a:rPr lang="en-US" altLang="zh-CN" b="1" dirty="0">
                <a:solidFill>
                  <a:schemeClr val="bg1"/>
                </a:solidFill>
              </a:rPr>
              <a:t>	3.2.1 </a:t>
            </a:r>
            <a:r>
              <a:rPr lang="zh-CN" altLang="en-US" b="1" dirty="0">
                <a:solidFill>
                  <a:schemeClr val="bg1"/>
                </a:solidFill>
              </a:rPr>
              <a:t>多执行时间</a:t>
            </a:r>
            <a:endParaRPr lang="en-US" altLang="zh-CN" b="1" dirty="0">
              <a:solidFill>
                <a:schemeClr val="bg1"/>
              </a:solidFill>
            </a:endParaRPr>
          </a:p>
          <a:p>
            <a:pPr marL="0" indent="0">
              <a:buNone/>
            </a:pPr>
            <a:r>
              <a:rPr lang="en-US" altLang="zh-CN" b="1" dirty="0">
                <a:solidFill>
                  <a:schemeClr val="bg1"/>
                </a:solidFill>
              </a:rPr>
              <a:t>	3.2.2 </a:t>
            </a:r>
            <a:r>
              <a:rPr lang="zh-CN" altLang="en-US" b="1" dirty="0">
                <a:solidFill>
                  <a:schemeClr val="bg1"/>
                </a:solidFill>
              </a:rPr>
              <a:t>用户预设优先级</a:t>
            </a:r>
            <a:endParaRPr lang="en-US" altLang="zh-CN" b="1" dirty="0">
              <a:solidFill>
                <a:schemeClr val="bg1"/>
              </a:solidFill>
            </a:endParaRPr>
          </a:p>
          <a:p>
            <a:pPr marL="0" indent="0">
              <a:buNone/>
            </a:pPr>
            <a:r>
              <a:rPr lang="en-US" altLang="zh-CN" b="1" dirty="0">
                <a:solidFill>
                  <a:schemeClr val="bg1"/>
                </a:solidFill>
              </a:rPr>
              <a:t>	3.2.3 </a:t>
            </a:r>
            <a:r>
              <a:rPr lang="zh-CN" altLang="en-US" b="1" dirty="0">
                <a:solidFill>
                  <a:schemeClr val="bg1"/>
                </a:solidFill>
              </a:rPr>
              <a:t>分时段</a:t>
            </a:r>
            <a:endParaRPr lang="en-US" altLang="zh-CN" b="1" dirty="0">
              <a:solidFill>
                <a:schemeClr val="bg1"/>
              </a:solidFill>
            </a:endParaRPr>
          </a:p>
          <a:p>
            <a:pPr marL="0" indent="0">
              <a:buNone/>
            </a:pPr>
            <a:endParaRPr lang="en-US" altLang="zh-CN" b="1"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应用程序设计（多执行时间）</a:t>
            </a:r>
          </a:p>
        </p:txBody>
      </p:sp>
      <p:sp>
        <p:nvSpPr>
          <p:cNvPr id="3" name="内容占位符 2"/>
          <p:cNvSpPr>
            <a:spLocks noGrp="1"/>
          </p:cNvSpPr>
          <p:nvPr>
            <p:ph idx="1"/>
          </p:nvPr>
        </p:nvSpPr>
        <p:spPr/>
        <p:txBody>
          <a:bodyPr/>
          <a:lstStyle/>
          <a:p>
            <a:pPr marL="0" indent="0">
              <a:buNone/>
            </a:pPr>
            <a:r>
              <a:rPr lang="zh-CN" altLang="en-US" sz="2400" b="1" dirty="0">
                <a:solidFill>
                  <a:schemeClr val="bg1"/>
                </a:solidFill>
              </a:rPr>
              <a:t>以</a:t>
            </a:r>
            <a:r>
              <a:rPr lang="en-US" altLang="zh-CN" sz="2400" b="1" dirty="0">
                <a:solidFill>
                  <a:schemeClr val="bg1"/>
                </a:solidFill>
              </a:rPr>
              <a:t>A</a:t>
            </a:r>
            <a:r>
              <a:rPr lang="zh-CN" altLang="en-US" sz="2400" b="1" dirty="0">
                <a:solidFill>
                  <a:schemeClr val="bg1"/>
                </a:solidFill>
              </a:rPr>
              <a:t>为例，</a:t>
            </a:r>
            <a:r>
              <a:rPr lang="en-US" altLang="zh-CN" sz="2400" b="1" dirty="0">
                <a:solidFill>
                  <a:schemeClr val="bg1"/>
                </a:solidFill>
              </a:rPr>
              <a:t>A</a:t>
            </a:r>
            <a:r>
              <a:rPr lang="zh-CN" altLang="en-US" sz="2400" b="1" dirty="0">
                <a:solidFill>
                  <a:schemeClr val="bg1"/>
                </a:solidFill>
              </a:rPr>
              <a:t>的执行时间为</a:t>
            </a:r>
            <a:r>
              <a:rPr lang="en-US" altLang="zh-CN" sz="2400" b="1" dirty="0">
                <a:solidFill>
                  <a:schemeClr val="bg1"/>
                </a:solidFill>
              </a:rPr>
              <a:t>3</a:t>
            </a:r>
            <a:r>
              <a:rPr lang="zh-CN" altLang="en-US" sz="2400" b="1" dirty="0">
                <a:solidFill>
                  <a:schemeClr val="bg1"/>
                </a:solidFill>
              </a:rPr>
              <a:t>，</a:t>
            </a:r>
            <a:endParaRPr lang="en-US" altLang="zh-CN" sz="2400" b="1" dirty="0">
              <a:solidFill>
                <a:schemeClr val="bg1"/>
              </a:solidFill>
            </a:endParaRPr>
          </a:p>
          <a:p>
            <a:pPr marL="0" indent="0">
              <a:buNone/>
            </a:pPr>
            <a:r>
              <a:rPr lang="zh-CN" altLang="en-US" sz="2400" b="1" dirty="0">
                <a:solidFill>
                  <a:schemeClr val="bg1"/>
                </a:solidFill>
              </a:rPr>
              <a:t>令</a:t>
            </a:r>
            <a:r>
              <a:rPr lang="en-US" altLang="zh-CN" sz="2400" b="1" dirty="0">
                <a:solidFill>
                  <a:schemeClr val="bg1"/>
                </a:solidFill>
              </a:rPr>
              <a:t>A=(a1,a2,a3)</a:t>
            </a:r>
            <a:r>
              <a:rPr lang="zh-CN" altLang="en-US" sz="2400" b="1" dirty="0">
                <a:solidFill>
                  <a:schemeClr val="bg1"/>
                </a:solidFill>
              </a:rPr>
              <a:t>，</a:t>
            </a:r>
            <a:r>
              <a:rPr lang="en-US" altLang="zh-CN" sz="2400" b="1" dirty="0">
                <a:solidFill>
                  <a:schemeClr val="bg1"/>
                </a:solidFill>
              </a:rPr>
              <a:t>ai</a:t>
            </a:r>
            <a:r>
              <a:rPr lang="zh-CN" altLang="en-US" sz="2400" b="1" dirty="0">
                <a:solidFill>
                  <a:schemeClr val="bg1"/>
                </a:solidFill>
              </a:rPr>
              <a:t>继承了</a:t>
            </a:r>
            <a:r>
              <a:rPr lang="en-US" altLang="zh-CN" sz="2400" b="1" dirty="0">
                <a:solidFill>
                  <a:schemeClr val="bg1"/>
                </a:solidFill>
              </a:rPr>
              <a:t>A</a:t>
            </a:r>
            <a:r>
              <a:rPr lang="zh-CN" altLang="en-US" sz="2400" b="1" dirty="0">
                <a:solidFill>
                  <a:schemeClr val="bg1"/>
                </a:solidFill>
              </a:rPr>
              <a:t>的开始结束</a:t>
            </a:r>
            <a:endParaRPr lang="en-US" altLang="zh-CN" sz="2400" b="1" dirty="0">
              <a:solidFill>
                <a:schemeClr val="bg1"/>
              </a:solidFill>
            </a:endParaRPr>
          </a:p>
          <a:p>
            <a:pPr marL="0" indent="0">
              <a:buNone/>
            </a:pPr>
            <a:r>
              <a:rPr lang="zh-CN" altLang="en-US" sz="2400" b="1" dirty="0">
                <a:solidFill>
                  <a:schemeClr val="bg1"/>
                </a:solidFill>
              </a:rPr>
              <a:t>时间、优先级、任务名，但执行时间为</a:t>
            </a:r>
            <a:endParaRPr lang="en-US" altLang="zh-CN" sz="2400" b="1" dirty="0">
              <a:solidFill>
                <a:schemeClr val="bg1"/>
              </a:solidFill>
            </a:endParaRPr>
          </a:p>
          <a:p>
            <a:pPr marL="0" indent="0">
              <a:buNone/>
            </a:pPr>
            <a:r>
              <a:rPr lang="zh-CN" altLang="en-US" sz="2400" b="1" dirty="0">
                <a:solidFill>
                  <a:schemeClr val="bg1"/>
                </a:solidFill>
              </a:rPr>
              <a:t>单位时间（</a:t>
            </a:r>
            <a:r>
              <a:rPr lang="en-US" altLang="zh-CN" sz="2400" b="1" dirty="0">
                <a:solidFill>
                  <a:schemeClr val="bg1"/>
                </a:solidFill>
              </a:rPr>
              <a:t>1</a:t>
            </a:r>
            <a:r>
              <a:rPr lang="zh-CN" altLang="en-US" sz="2400" b="1" dirty="0">
                <a:solidFill>
                  <a:schemeClr val="bg1"/>
                </a:solidFill>
              </a:rPr>
              <a:t>）</a:t>
            </a:r>
            <a:endParaRPr lang="en-US" altLang="zh-CN" sz="2400" b="1" dirty="0">
              <a:solidFill>
                <a:schemeClr val="bg1"/>
              </a:solidFill>
            </a:endParaRPr>
          </a:p>
          <a:p>
            <a:pPr marL="0" indent="0">
              <a:buNone/>
            </a:pPr>
            <a:r>
              <a:rPr lang="zh-CN" altLang="en-US" sz="2400" b="1" dirty="0">
                <a:solidFill>
                  <a:schemeClr val="bg1"/>
                </a:solidFill>
              </a:rPr>
              <a:t>显然，</a:t>
            </a:r>
            <a:r>
              <a:rPr lang="en-US" altLang="zh-CN" sz="2400" b="1" dirty="0">
                <a:solidFill>
                  <a:schemeClr val="bg1"/>
                </a:solidFill>
              </a:rPr>
              <a:t>A</a:t>
            </a:r>
            <a:r>
              <a:rPr lang="zh-CN" altLang="en-US" sz="2400" b="1" dirty="0">
                <a:solidFill>
                  <a:schemeClr val="bg1"/>
                </a:solidFill>
              </a:rPr>
              <a:t>成功得到调度当前仅当</a:t>
            </a:r>
            <a:r>
              <a:rPr lang="en-US" altLang="zh-CN" sz="2400" b="1" dirty="0">
                <a:solidFill>
                  <a:schemeClr val="bg1"/>
                </a:solidFill>
              </a:rPr>
              <a:t>(a1,a2,a3)</a:t>
            </a:r>
            <a:r>
              <a:rPr lang="zh-CN" altLang="en-US" sz="2400" b="1" dirty="0">
                <a:solidFill>
                  <a:schemeClr val="bg1"/>
                </a:solidFill>
              </a:rPr>
              <a:t>均得到调度</a:t>
            </a:r>
            <a:endParaRPr lang="en-US" altLang="zh-CN" sz="2400" b="1" dirty="0">
              <a:solidFill>
                <a:schemeClr val="bg1"/>
              </a:solidFill>
            </a:endParaRPr>
          </a:p>
          <a:p>
            <a:pPr marL="0" indent="0">
              <a:buNone/>
            </a:pPr>
            <a:endParaRPr lang="en-US" altLang="zh-CN" sz="2400" b="1" dirty="0">
              <a:solidFill>
                <a:schemeClr val="bg1"/>
              </a:solidFill>
            </a:endParaRPr>
          </a:p>
          <a:p>
            <a:pPr marL="0" indent="0">
              <a:buNone/>
            </a:pPr>
            <a:r>
              <a:rPr lang="zh-CN" altLang="en-US" sz="2400" b="1" dirty="0">
                <a:solidFill>
                  <a:schemeClr val="bg1"/>
                </a:solidFill>
              </a:rPr>
              <a:t>对于每一个可执行时间为</a:t>
            </a:r>
            <a:r>
              <a:rPr lang="en-US" altLang="zh-CN" sz="2400" b="1" dirty="0">
                <a:solidFill>
                  <a:schemeClr val="bg1"/>
                </a:solidFill>
              </a:rPr>
              <a:t>K</a:t>
            </a:r>
            <a:r>
              <a:rPr lang="zh-CN" altLang="en-US" sz="2400" b="1" dirty="0">
                <a:solidFill>
                  <a:schemeClr val="bg1"/>
                </a:solidFill>
              </a:rPr>
              <a:t>的任务，我们同样将一个父任务拆解为</a:t>
            </a:r>
            <a:r>
              <a:rPr lang="en-US" altLang="zh-CN" sz="2400" b="1" dirty="0">
                <a:solidFill>
                  <a:schemeClr val="bg1"/>
                </a:solidFill>
              </a:rPr>
              <a:t>k</a:t>
            </a:r>
            <a:r>
              <a:rPr lang="zh-CN" altLang="en-US" sz="2400" b="1" dirty="0">
                <a:solidFill>
                  <a:schemeClr val="bg1"/>
                </a:solidFill>
              </a:rPr>
              <a:t>个子任务，对每个子任务采用之前描述的算法进行调度。</a:t>
            </a:r>
            <a:r>
              <a:rPr lang="en-US" altLang="zh-CN" sz="2400" b="1" dirty="0">
                <a:solidFill>
                  <a:schemeClr val="bg1"/>
                </a:solidFill>
              </a:rPr>
              <a:t>	</a:t>
            </a:r>
          </a:p>
        </p:txBody>
      </p:sp>
      <p:pic>
        <p:nvPicPr>
          <p:cNvPr id="5" name="图片 4"/>
          <p:cNvPicPr>
            <a:picLocks noChangeAspect="1"/>
          </p:cNvPicPr>
          <p:nvPr/>
        </p:nvPicPr>
        <p:blipFill>
          <a:blip r:embed="rId2"/>
          <a:stretch>
            <a:fillRect/>
          </a:stretch>
        </p:blipFill>
        <p:spPr>
          <a:xfrm>
            <a:off x="7060724" y="1294331"/>
            <a:ext cx="4854361" cy="23166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应用程序设计（用户预设优先级）</a:t>
            </a:r>
          </a:p>
        </p:txBody>
      </p:sp>
      <p:sp>
        <p:nvSpPr>
          <p:cNvPr id="3" name="内容占位符 2"/>
          <p:cNvSpPr>
            <a:spLocks noGrp="1"/>
          </p:cNvSpPr>
          <p:nvPr>
            <p:ph idx="1"/>
          </p:nvPr>
        </p:nvSpPr>
        <p:spPr/>
        <p:txBody>
          <a:bodyPr/>
          <a:lstStyle/>
          <a:p>
            <a:pPr marL="0" indent="0">
              <a:lnSpc>
                <a:spcPct val="150000"/>
              </a:lnSpc>
              <a:buNone/>
            </a:pPr>
            <a:r>
              <a:rPr lang="en-US" altLang="zh-CN" b="1" i="0" dirty="0">
                <a:solidFill>
                  <a:srgbClr val="000000"/>
                </a:solidFill>
                <a:effectLst/>
                <a:latin typeface="-apple-system"/>
              </a:rPr>
              <a:t>	</a:t>
            </a:r>
            <a:r>
              <a:rPr lang="zh-CN" altLang="en-US" sz="2000" b="1" i="0" dirty="0">
                <a:solidFill>
                  <a:schemeClr val="bg1"/>
                </a:solidFill>
                <a:effectLst/>
                <a:latin typeface="-apple-system"/>
              </a:rPr>
              <a:t>对于优先级，我们的追求是，在满足调度的基础上要</a:t>
            </a:r>
            <a:r>
              <a:rPr lang="zh-CN" altLang="en-US" sz="2000" b="1" i="0" dirty="0">
                <a:solidFill>
                  <a:srgbClr val="FFFF00"/>
                </a:solidFill>
                <a:effectLst/>
                <a:latin typeface="-apple-system"/>
              </a:rPr>
              <a:t>让用户设置的优先级较高的任务尽可能早地被执行。</a:t>
            </a:r>
            <a:r>
              <a:rPr lang="zh-CN" altLang="en-US" sz="2000" b="1" i="0" dirty="0">
                <a:solidFill>
                  <a:schemeClr val="bg1"/>
                </a:solidFill>
                <a:effectLst/>
                <a:latin typeface="-apple-system"/>
              </a:rPr>
              <a:t>为了完成这个功能，我们采取先调度，后调整的策略。即，先按照基本算法完成调度，然后通过操作，将其调整为优先级最优。</a:t>
            </a:r>
            <a:endParaRPr lang="en-US" altLang="zh-CN" sz="2000" b="1" i="0" dirty="0">
              <a:solidFill>
                <a:schemeClr val="bg1"/>
              </a:solidFill>
              <a:effectLst/>
              <a:latin typeface="-apple-system"/>
            </a:endParaRPr>
          </a:p>
          <a:p>
            <a:pPr marL="0" indent="0">
              <a:lnSpc>
                <a:spcPct val="150000"/>
              </a:lnSpc>
              <a:buNone/>
            </a:pPr>
            <a:r>
              <a:rPr lang="en-US" altLang="zh-CN" sz="2000" b="1" dirty="0">
                <a:solidFill>
                  <a:schemeClr val="bg1"/>
                </a:solidFill>
                <a:latin typeface="-apple-system"/>
              </a:rPr>
              <a:t>	</a:t>
            </a:r>
            <a:r>
              <a:rPr lang="zh-CN" altLang="en-US" sz="2000" b="1" dirty="0">
                <a:solidFill>
                  <a:schemeClr val="bg1"/>
                </a:solidFill>
                <a:latin typeface="-apple-system"/>
              </a:rPr>
              <a:t>这里主要描述调整的过程：</a:t>
            </a:r>
            <a:endParaRPr lang="en-US" altLang="zh-CN" sz="2000" b="1" dirty="0">
              <a:solidFill>
                <a:schemeClr val="bg1"/>
              </a:solidFill>
              <a:latin typeface="-apple-system"/>
            </a:endParaRPr>
          </a:p>
          <a:p>
            <a:pPr marL="0" indent="0">
              <a:lnSpc>
                <a:spcPct val="150000"/>
              </a:lnSpc>
              <a:buNone/>
            </a:pPr>
            <a:r>
              <a:rPr lang="en-US" altLang="zh-CN" sz="2000" b="1" dirty="0">
                <a:solidFill>
                  <a:schemeClr val="bg1"/>
                </a:solidFill>
                <a:latin typeface="-apple-system"/>
              </a:rPr>
              <a:t>	1. </a:t>
            </a:r>
            <a:r>
              <a:rPr lang="zh-CN" altLang="en-US" sz="2000" b="1" dirty="0">
                <a:solidFill>
                  <a:schemeClr val="bg1"/>
                </a:solidFill>
                <a:latin typeface="-apple-system"/>
              </a:rPr>
              <a:t>从头到尾遍历结果数组</a:t>
            </a:r>
            <a:endParaRPr lang="en-US" altLang="zh-CN" sz="2000" b="1" dirty="0">
              <a:solidFill>
                <a:schemeClr val="bg1"/>
              </a:solidFill>
              <a:latin typeface="-apple-system"/>
            </a:endParaRPr>
          </a:p>
          <a:p>
            <a:pPr marL="0" indent="0">
              <a:lnSpc>
                <a:spcPct val="150000"/>
              </a:lnSpc>
              <a:buNone/>
            </a:pPr>
            <a:r>
              <a:rPr lang="en-US" altLang="zh-CN" sz="2000" b="1" dirty="0">
                <a:solidFill>
                  <a:schemeClr val="bg1"/>
                </a:solidFill>
                <a:latin typeface="-apple-system"/>
              </a:rPr>
              <a:t>	2. </a:t>
            </a:r>
            <a:r>
              <a:rPr lang="zh-CN" altLang="en-US" sz="2000" b="1" dirty="0">
                <a:solidFill>
                  <a:schemeClr val="bg1"/>
                </a:solidFill>
                <a:latin typeface="-apple-system"/>
              </a:rPr>
              <a:t>两次握手（你和我能换吗？我和你能换吗？）</a:t>
            </a:r>
            <a:endParaRPr lang="en-US" altLang="zh-CN" sz="2000" b="1" dirty="0">
              <a:solidFill>
                <a:schemeClr val="bg1"/>
              </a:solidFill>
              <a:latin typeface="-apple-system"/>
            </a:endParaRPr>
          </a:p>
          <a:p>
            <a:pPr marL="0" indent="0">
              <a:lnSpc>
                <a:spcPct val="150000"/>
              </a:lnSpc>
              <a:buNone/>
            </a:pPr>
            <a:r>
              <a:rPr lang="en-US" altLang="zh-CN" sz="2000" b="1" dirty="0">
                <a:solidFill>
                  <a:schemeClr val="bg1"/>
                </a:solidFill>
                <a:latin typeface="-apple-system"/>
              </a:rPr>
              <a:t>	3. </a:t>
            </a:r>
            <a:r>
              <a:rPr lang="zh-CN" altLang="en-US" sz="2000" b="1" dirty="0">
                <a:solidFill>
                  <a:schemeClr val="bg1"/>
                </a:solidFill>
                <a:latin typeface="-apple-system"/>
              </a:rPr>
              <a:t>比较、交换</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应用程序设计（用户预设优先级）</a:t>
            </a:r>
          </a:p>
        </p:txBody>
      </p:sp>
      <p:sp>
        <p:nvSpPr>
          <p:cNvPr id="3" name="内容占位符 2"/>
          <p:cNvSpPr>
            <a:spLocks noGrp="1"/>
          </p:cNvSpPr>
          <p:nvPr>
            <p:ph idx="1"/>
          </p:nvPr>
        </p:nvSpPr>
        <p:spPr/>
        <p:txBody>
          <a:bodyPr/>
          <a:lstStyle/>
          <a:p>
            <a:r>
              <a:rPr lang="en-US" altLang="zh-CN" b="1" dirty="0">
                <a:solidFill>
                  <a:schemeClr val="bg1"/>
                </a:solidFill>
              </a:rPr>
              <a:t>1. </a:t>
            </a:r>
            <a:r>
              <a:rPr lang="zh-CN" altLang="en-US" b="1" dirty="0">
                <a:solidFill>
                  <a:schemeClr val="bg1"/>
                </a:solidFill>
              </a:rPr>
              <a:t>从头到尾遍历结果数组</a:t>
            </a:r>
            <a:endParaRPr lang="en-US" altLang="zh-CN" b="1" dirty="0">
              <a:solidFill>
                <a:schemeClr val="bg1"/>
              </a:solidFill>
            </a:endParaRPr>
          </a:p>
          <a:p>
            <a:endParaRPr lang="en-US" altLang="zh-CN" b="1" dirty="0">
              <a:solidFill>
                <a:schemeClr val="bg1"/>
              </a:solidFill>
            </a:endParaRPr>
          </a:p>
        </p:txBody>
      </p:sp>
      <p:graphicFrame>
        <p:nvGraphicFramePr>
          <p:cNvPr id="4" name="表格 4"/>
          <p:cNvGraphicFramePr>
            <a:graphicFrameLocks noGrp="1"/>
          </p:cNvGraphicFramePr>
          <p:nvPr/>
        </p:nvGraphicFramePr>
        <p:xfrm>
          <a:off x="1454949" y="3058160"/>
          <a:ext cx="8905292" cy="370840"/>
        </p:xfrm>
        <a:graphic>
          <a:graphicData uri="http://schemas.openxmlformats.org/drawingml/2006/table">
            <a:tbl>
              <a:tblPr firstRow="1" bandRow="1">
                <a:tableStyleId>{5C22544A-7EE6-4342-B048-85BDC9FD1C3A}</a:tableStyleId>
              </a:tblPr>
              <a:tblGrid>
                <a:gridCol w="357367">
                  <a:extLst>
                    <a:ext uri="{9D8B030D-6E8A-4147-A177-3AD203B41FA5}">
                      <a16:colId xmlns:a16="http://schemas.microsoft.com/office/drawing/2014/main" val="20000"/>
                    </a:ext>
                  </a:extLst>
                </a:gridCol>
                <a:gridCol w="357367">
                  <a:extLst>
                    <a:ext uri="{9D8B030D-6E8A-4147-A177-3AD203B41FA5}">
                      <a16:colId xmlns:a16="http://schemas.microsoft.com/office/drawing/2014/main" val="20001"/>
                    </a:ext>
                  </a:extLst>
                </a:gridCol>
                <a:gridCol w="357367">
                  <a:extLst>
                    <a:ext uri="{9D8B030D-6E8A-4147-A177-3AD203B41FA5}">
                      <a16:colId xmlns:a16="http://schemas.microsoft.com/office/drawing/2014/main" val="20002"/>
                    </a:ext>
                  </a:extLst>
                </a:gridCol>
                <a:gridCol w="357367">
                  <a:extLst>
                    <a:ext uri="{9D8B030D-6E8A-4147-A177-3AD203B41FA5}">
                      <a16:colId xmlns:a16="http://schemas.microsoft.com/office/drawing/2014/main" val="20003"/>
                    </a:ext>
                  </a:extLst>
                </a:gridCol>
                <a:gridCol w="357367">
                  <a:extLst>
                    <a:ext uri="{9D8B030D-6E8A-4147-A177-3AD203B41FA5}">
                      <a16:colId xmlns:a16="http://schemas.microsoft.com/office/drawing/2014/main" val="20004"/>
                    </a:ext>
                  </a:extLst>
                </a:gridCol>
                <a:gridCol w="357367">
                  <a:extLst>
                    <a:ext uri="{9D8B030D-6E8A-4147-A177-3AD203B41FA5}">
                      <a16:colId xmlns:a16="http://schemas.microsoft.com/office/drawing/2014/main" val="20005"/>
                    </a:ext>
                  </a:extLst>
                </a:gridCol>
                <a:gridCol w="357367">
                  <a:extLst>
                    <a:ext uri="{9D8B030D-6E8A-4147-A177-3AD203B41FA5}">
                      <a16:colId xmlns:a16="http://schemas.microsoft.com/office/drawing/2014/main" val="20006"/>
                    </a:ext>
                  </a:extLst>
                </a:gridCol>
                <a:gridCol w="357367">
                  <a:extLst>
                    <a:ext uri="{9D8B030D-6E8A-4147-A177-3AD203B41FA5}">
                      <a16:colId xmlns:a16="http://schemas.microsoft.com/office/drawing/2014/main" val="20007"/>
                    </a:ext>
                  </a:extLst>
                </a:gridCol>
                <a:gridCol w="357367">
                  <a:extLst>
                    <a:ext uri="{9D8B030D-6E8A-4147-A177-3AD203B41FA5}">
                      <a16:colId xmlns:a16="http://schemas.microsoft.com/office/drawing/2014/main" val="20008"/>
                    </a:ext>
                  </a:extLst>
                </a:gridCol>
                <a:gridCol w="357367">
                  <a:extLst>
                    <a:ext uri="{9D8B030D-6E8A-4147-A177-3AD203B41FA5}">
                      <a16:colId xmlns:a16="http://schemas.microsoft.com/office/drawing/2014/main" val="20009"/>
                    </a:ext>
                  </a:extLst>
                </a:gridCol>
                <a:gridCol w="357367">
                  <a:extLst>
                    <a:ext uri="{9D8B030D-6E8A-4147-A177-3AD203B41FA5}">
                      <a16:colId xmlns:a16="http://schemas.microsoft.com/office/drawing/2014/main" val="20010"/>
                    </a:ext>
                  </a:extLst>
                </a:gridCol>
                <a:gridCol w="357367">
                  <a:extLst>
                    <a:ext uri="{9D8B030D-6E8A-4147-A177-3AD203B41FA5}">
                      <a16:colId xmlns:a16="http://schemas.microsoft.com/office/drawing/2014/main" val="20011"/>
                    </a:ext>
                  </a:extLst>
                </a:gridCol>
                <a:gridCol w="357367">
                  <a:extLst>
                    <a:ext uri="{9D8B030D-6E8A-4147-A177-3AD203B41FA5}">
                      <a16:colId xmlns:a16="http://schemas.microsoft.com/office/drawing/2014/main" val="20012"/>
                    </a:ext>
                  </a:extLst>
                </a:gridCol>
                <a:gridCol w="357367">
                  <a:extLst>
                    <a:ext uri="{9D8B030D-6E8A-4147-A177-3AD203B41FA5}">
                      <a16:colId xmlns:a16="http://schemas.microsoft.com/office/drawing/2014/main" val="20013"/>
                    </a:ext>
                  </a:extLst>
                </a:gridCol>
                <a:gridCol w="357367">
                  <a:extLst>
                    <a:ext uri="{9D8B030D-6E8A-4147-A177-3AD203B41FA5}">
                      <a16:colId xmlns:a16="http://schemas.microsoft.com/office/drawing/2014/main" val="20014"/>
                    </a:ext>
                  </a:extLst>
                </a:gridCol>
                <a:gridCol w="357367">
                  <a:extLst>
                    <a:ext uri="{9D8B030D-6E8A-4147-A177-3AD203B41FA5}">
                      <a16:colId xmlns:a16="http://schemas.microsoft.com/office/drawing/2014/main" val="20015"/>
                    </a:ext>
                  </a:extLst>
                </a:gridCol>
                <a:gridCol w="357367">
                  <a:extLst>
                    <a:ext uri="{9D8B030D-6E8A-4147-A177-3AD203B41FA5}">
                      <a16:colId xmlns:a16="http://schemas.microsoft.com/office/drawing/2014/main" val="20016"/>
                    </a:ext>
                  </a:extLst>
                </a:gridCol>
                <a:gridCol w="357367">
                  <a:extLst>
                    <a:ext uri="{9D8B030D-6E8A-4147-A177-3AD203B41FA5}">
                      <a16:colId xmlns:a16="http://schemas.microsoft.com/office/drawing/2014/main" val="20017"/>
                    </a:ext>
                  </a:extLst>
                </a:gridCol>
                <a:gridCol w="357367">
                  <a:extLst>
                    <a:ext uri="{9D8B030D-6E8A-4147-A177-3AD203B41FA5}">
                      <a16:colId xmlns:a16="http://schemas.microsoft.com/office/drawing/2014/main" val="20018"/>
                    </a:ext>
                  </a:extLst>
                </a:gridCol>
                <a:gridCol w="357367">
                  <a:extLst>
                    <a:ext uri="{9D8B030D-6E8A-4147-A177-3AD203B41FA5}">
                      <a16:colId xmlns:a16="http://schemas.microsoft.com/office/drawing/2014/main" val="20019"/>
                    </a:ext>
                  </a:extLst>
                </a:gridCol>
                <a:gridCol w="357367">
                  <a:extLst>
                    <a:ext uri="{9D8B030D-6E8A-4147-A177-3AD203B41FA5}">
                      <a16:colId xmlns:a16="http://schemas.microsoft.com/office/drawing/2014/main" val="20020"/>
                    </a:ext>
                  </a:extLst>
                </a:gridCol>
                <a:gridCol w="357367">
                  <a:extLst>
                    <a:ext uri="{9D8B030D-6E8A-4147-A177-3AD203B41FA5}">
                      <a16:colId xmlns:a16="http://schemas.microsoft.com/office/drawing/2014/main" val="20021"/>
                    </a:ext>
                  </a:extLst>
                </a:gridCol>
                <a:gridCol w="501376">
                  <a:extLst>
                    <a:ext uri="{9D8B030D-6E8A-4147-A177-3AD203B41FA5}">
                      <a16:colId xmlns:a16="http://schemas.microsoft.com/office/drawing/2014/main" val="20022"/>
                    </a:ext>
                  </a:extLst>
                </a:gridCol>
                <a:gridCol w="541842">
                  <a:extLst>
                    <a:ext uri="{9D8B030D-6E8A-4147-A177-3AD203B41FA5}">
                      <a16:colId xmlns:a16="http://schemas.microsoft.com/office/drawing/2014/main" val="20023"/>
                    </a:ext>
                  </a:extLst>
                </a:gridCol>
              </a:tblGrid>
              <a:tr h="370840">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dirty="0"/>
                        <a:t>…</a:t>
                      </a:r>
                      <a:endParaRPr lang="zh-CN" altLang="en-US" dirty="0"/>
                    </a:p>
                  </a:txBody>
                  <a:tcPr/>
                </a:tc>
                <a:tc>
                  <a:txBody>
                    <a:bodyPr/>
                    <a:lstStyle/>
                    <a:p>
                      <a:r>
                        <a:rPr lang="en-US" altLang="zh-CN" dirty="0"/>
                        <a:t>23</a:t>
                      </a:r>
                      <a:endParaRPr lang="zh-CN" altLang="en-US" dirty="0"/>
                    </a:p>
                  </a:txBody>
                  <a:tcPr/>
                </a:tc>
                <a:tc>
                  <a:txBody>
                    <a:bodyPr/>
                    <a:lstStyle/>
                    <a:p>
                      <a:r>
                        <a:rPr lang="en-US" altLang="zh-CN" dirty="0"/>
                        <a:t>24</a:t>
                      </a:r>
                      <a:endParaRPr lang="zh-CN" altLang="en-US" dirty="0"/>
                    </a:p>
                  </a:txBody>
                  <a:tcPr/>
                </a:tc>
                <a:extLst>
                  <a:ext uri="{0D108BD9-81ED-4DB2-BD59-A6C34878D82A}">
                    <a16:rowId xmlns:a16="http://schemas.microsoft.com/office/drawing/2014/main" val="10000"/>
                  </a:ext>
                </a:extLst>
              </a:tr>
            </a:tbl>
          </a:graphicData>
        </a:graphic>
      </p:graphicFrame>
      <p:cxnSp>
        <p:nvCxnSpPr>
          <p:cNvPr id="6" name="直接箭头连接符 5"/>
          <p:cNvCxnSpPr/>
          <p:nvPr/>
        </p:nvCxnSpPr>
        <p:spPr>
          <a:xfrm flipV="1">
            <a:off x="1589103" y="3622089"/>
            <a:ext cx="0" cy="379205"/>
          </a:xfrm>
          <a:prstGeom prst="straightConnector1">
            <a:avLst/>
          </a:prstGeom>
          <a:ln w="57150">
            <a:solidFill>
              <a:srgbClr val="FFFF00"/>
            </a:solidFill>
            <a:tailEnd type="triangle" w="med" len="med"/>
          </a:ln>
        </p:spPr>
        <p:style>
          <a:lnRef idx="3">
            <a:schemeClr val="accent4"/>
          </a:lnRef>
          <a:fillRef idx="0">
            <a:schemeClr val="accent4"/>
          </a:fillRef>
          <a:effectRef idx="2">
            <a:schemeClr val="accent4"/>
          </a:effectRef>
          <a:fontRef idx="minor">
            <a:schemeClr val="tx1"/>
          </a:fontRef>
        </p:style>
      </p:cxnSp>
      <p:cxnSp>
        <p:nvCxnSpPr>
          <p:cNvPr id="8" name="直接箭头连接符 7"/>
          <p:cNvCxnSpPr/>
          <p:nvPr/>
        </p:nvCxnSpPr>
        <p:spPr>
          <a:xfrm>
            <a:off x="2086252" y="3897297"/>
            <a:ext cx="5859263" cy="0"/>
          </a:xfrm>
          <a:prstGeom prst="straightConnector1">
            <a:avLst/>
          </a:prstGeom>
          <a:ln w="57150">
            <a:solidFill>
              <a:srgbClr val="FFFF00"/>
            </a:solidFill>
            <a:tailEnd type="triangle" w="med" len="med"/>
          </a:ln>
          <a:effectLst>
            <a:reflection stA="45000" endPos="39000" dist="50800" dir="5400000" sy="-100000" algn="bl" rotWithShape="0"/>
          </a:effectLst>
        </p:spPr>
        <p:style>
          <a:lnRef idx="3">
            <a:schemeClr val="accent4"/>
          </a:lnRef>
          <a:fillRef idx="0">
            <a:schemeClr val="accent4"/>
          </a:fillRef>
          <a:effectRef idx="2">
            <a:schemeClr val="accent4"/>
          </a:effectRef>
          <a:fontRef idx="minor">
            <a:schemeClr val="tx1"/>
          </a:fontRef>
        </p:style>
      </p:cxnSp>
      <p:cxnSp>
        <p:nvCxnSpPr>
          <p:cNvPr id="10" name="直接箭头连接符 9"/>
          <p:cNvCxnSpPr/>
          <p:nvPr/>
        </p:nvCxnSpPr>
        <p:spPr>
          <a:xfrm flipV="1">
            <a:off x="9907480" y="3568823"/>
            <a:ext cx="0" cy="379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7230"/>
          </a:xfrm>
        </p:spPr>
        <p:txBody>
          <a:bodyPr>
            <a:normAutofit fontScale="90000"/>
          </a:bodyPr>
          <a:lstStyle/>
          <a:p>
            <a:r>
              <a:rPr lang="zh-CN" altLang="en-US" b="1">
                <a:solidFill>
                  <a:schemeClr val="bg1"/>
                </a:solidFill>
              </a:rPr>
              <a:t>题目内容</a:t>
            </a:r>
          </a:p>
        </p:txBody>
      </p:sp>
      <p:sp>
        <p:nvSpPr>
          <p:cNvPr id="3" name="内容占位符 2"/>
          <p:cNvSpPr>
            <a:spLocks noGrp="1"/>
          </p:cNvSpPr>
          <p:nvPr>
            <p:ph idx="1"/>
          </p:nvPr>
        </p:nvSpPr>
        <p:spPr>
          <a:xfrm>
            <a:off x="838200" y="1062355"/>
            <a:ext cx="10515600" cy="4351338"/>
          </a:xfrm>
        </p:spPr>
        <p:txBody>
          <a:bodyPr/>
          <a:lstStyle/>
          <a:p>
            <a:r>
              <a:rPr lang="zh-CN" altLang="zh-CN" sz="2000" b="1">
                <a:solidFill>
                  <a:schemeClr val="bg1"/>
                </a:solidFill>
              </a:rPr>
              <a:t>某工厂有一台机器能够执行</a:t>
            </a:r>
            <a:r>
              <a:rPr lang="en-US" altLang="zh-CN" sz="2000" b="1">
                <a:solidFill>
                  <a:schemeClr val="bg1"/>
                </a:solidFill>
              </a:rPr>
              <a:t>n</a:t>
            </a:r>
            <a:r>
              <a:rPr lang="zh-CN" altLang="zh-CN" sz="2000" b="1">
                <a:solidFill>
                  <a:schemeClr val="bg1"/>
                </a:solidFill>
              </a:rPr>
              <a:t>个任务，任务</a:t>
            </a:r>
            <a:r>
              <a:rPr lang="en-US" altLang="zh-CN" sz="2000" b="1">
                <a:solidFill>
                  <a:schemeClr val="bg1"/>
                </a:solidFill>
              </a:rPr>
              <a:t>i</a:t>
            </a:r>
            <a:r>
              <a:rPr lang="zh-CN" altLang="zh-CN" sz="2000" b="1">
                <a:solidFill>
                  <a:schemeClr val="bg1"/>
                </a:solidFill>
              </a:rPr>
              <a:t>的释放时间为</a:t>
            </a:r>
            <a:r>
              <a:rPr lang="en-US" altLang="zh-CN" sz="2000" b="1">
                <a:solidFill>
                  <a:schemeClr val="bg1"/>
                </a:solidFill>
              </a:rPr>
              <a:t>ri</a:t>
            </a:r>
            <a:r>
              <a:rPr lang="zh-CN" altLang="zh-CN" sz="2000" b="1">
                <a:solidFill>
                  <a:schemeClr val="bg1"/>
                </a:solidFill>
              </a:rPr>
              <a:t>（是一个整数），最后期限为</a:t>
            </a:r>
            <a:r>
              <a:rPr lang="en-US" altLang="zh-CN" sz="2000" b="1">
                <a:solidFill>
                  <a:schemeClr val="bg1"/>
                </a:solidFill>
              </a:rPr>
              <a:t>di</a:t>
            </a:r>
            <a:r>
              <a:rPr lang="zh-CN" altLang="zh-CN" sz="2000" b="1">
                <a:solidFill>
                  <a:schemeClr val="bg1"/>
                </a:solidFill>
              </a:rPr>
              <a:t>（也是整数）。在该机上完成每个任务都需要一个单元的时间。一种可行的调度方案是为每个任务分配相应的时间段，使得任务</a:t>
            </a:r>
            <a:r>
              <a:rPr lang="en-US" altLang="zh-CN" sz="2000" b="1">
                <a:solidFill>
                  <a:schemeClr val="bg1"/>
                </a:solidFill>
              </a:rPr>
              <a:t>i</a:t>
            </a:r>
            <a:r>
              <a:rPr lang="zh-CN" altLang="zh-CN" sz="2000" b="1">
                <a:solidFill>
                  <a:schemeClr val="bg1"/>
                </a:solidFill>
              </a:rPr>
              <a:t>的时间段正好位于释放时间和最后期限之间。一个时间段不允许分配给多个任务。</a:t>
            </a:r>
          </a:p>
          <a:p>
            <a:r>
              <a:rPr lang="zh-CN" altLang="zh-CN" sz="2000" b="1">
                <a:solidFill>
                  <a:schemeClr val="bg1"/>
                </a:solidFill>
              </a:rPr>
              <a:t>基本要求：</a:t>
            </a:r>
          </a:p>
          <a:p>
            <a:r>
              <a:rPr lang="zh-CN" altLang="zh-CN" sz="2000" b="1">
                <a:solidFill>
                  <a:schemeClr val="bg1"/>
                </a:solidFill>
              </a:rPr>
              <a:t>使用等价类实现以上机器调度问题。</a:t>
            </a:r>
          </a:p>
          <a:p>
            <a:r>
              <a:rPr lang="zh-CN" altLang="zh-CN" sz="2000" b="1">
                <a:solidFill>
                  <a:schemeClr val="bg1"/>
                </a:solidFill>
              </a:rPr>
              <a:t>等价类分别采取两种数据结构实现。</a:t>
            </a:r>
          </a:p>
          <a:p>
            <a:endParaRPr lang="zh-CN" altLang="zh-CN" sz="2000" b="1">
              <a:solidFill>
                <a:schemeClr val="bg1"/>
              </a:solidFill>
            </a:endParaRPr>
          </a:p>
        </p:txBody>
      </p:sp>
      <p:pic>
        <p:nvPicPr>
          <p:cNvPr id="5" name="图片 4"/>
          <p:cNvPicPr>
            <a:picLocks noChangeAspect="1"/>
          </p:cNvPicPr>
          <p:nvPr/>
        </p:nvPicPr>
        <p:blipFill>
          <a:blip r:embed="rId3"/>
          <a:stretch>
            <a:fillRect/>
          </a:stretch>
        </p:blipFill>
        <p:spPr>
          <a:xfrm>
            <a:off x="1647588" y="3557270"/>
            <a:ext cx="8894962" cy="2980390"/>
          </a:xfrm>
          <a:prstGeom prst="rect">
            <a:avLst/>
          </a:prstGeom>
          <a:effectLst>
            <a:glow rad="228600">
              <a:schemeClr val="accent2">
                <a:satMod val="175000"/>
                <a:alpha val="40000"/>
              </a:schemeClr>
            </a:glo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应用程序设计（用户预设优先级）</a:t>
            </a:r>
          </a:p>
        </p:txBody>
      </p:sp>
      <p:sp>
        <p:nvSpPr>
          <p:cNvPr id="3" name="内容占位符 2"/>
          <p:cNvSpPr>
            <a:spLocks noGrp="1"/>
          </p:cNvSpPr>
          <p:nvPr>
            <p:ph idx="1"/>
          </p:nvPr>
        </p:nvSpPr>
        <p:spPr/>
        <p:txBody>
          <a:bodyPr/>
          <a:lstStyle/>
          <a:p>
            <a:pPr marL="0" indent="0">
              <a:buNone/>
            </a:pPr>
            <a:r>
              <a:rPr lang="en-US" altLang="zh-CN" sz="2800" b="1" dirty="0">
                <a:solidFill>
                  <a:schemeClr val="bg1"/>
                </a:solidFill>
                <a:latin typeface="+mn-ea"/>
              </a:rPr>
              <a:t>2.</a:t>
            </a:r>
            <a:r>
              <a:rPr lang="en-US" altLang="zh-CN" sz="2800" b="1" dirty="0">
                <a:solidFill>
                  <a:schemeClr val="bg1"/>
                </a:solidFill>
                <a:latin typeface="-apple-system"/>
              </a:rPr>
              <a:t> </a:t>
            </a:r>
            <a:r>
              <a:rPr lang="zh-CN" altLang="en-US" sz="2800" b="1" dirty="0">
                <a:solidFill>
                  <a:schemeClr val="bg1"/>
                </a:solidFill>
                <a:latin typeface="-apple-system"/>
              </a:rPr>
              <a:t>两次握手（你和我能换吗？我和你能换吗？）</a:t>
            </a:r>
            <a:endParaRPr lang="en-US" altLang="zh-CN" sz="2800" b="1" dirty="0">
              <a:solidFill>
                <a:schemeClr val="bg1"/>
              </a:solidFill>
              <a:latin typeface="-apple-system"/>
            </a:endParaRPr>
          </a:p>
          <a:p>
            <a:pPr marL="0" indent="0">
              <a:buNone/>
            </a:pPr>
            <a:r>
              <a:rPr lang="en-US" altLang="zh-CN" b="1" dirty="0">
                <a:solidFill>
                  <a:schemeClr val="bg1"/>
                </a:solidFill>
                <a:latin typeface="-apple-system"/>
              </a:rPr>
              <a:t>	</a:t>
            </a:r>
            <a:r>
              <a:rPr lang="en-US" altLang="zh-CN" b="1" dirty="0">
                <a:solidFill>
                  <a:schemeClr val="bg1"/>
                </a:solidFill>
                <a:latin typeface="+mn-ea"/>
              </a:rPr>
              <a:t>2.1</a:t>
            </a:r>
            <a:r>
              <a:rPr lang="en-US" altLang="zh-CN" b="1" dirty="0">
                <a:solidFill>
                  <a:schemeClr val="bg1"/>
                </a:solidFill>
                <a:latin typeface="-apple-system"/>
              </a:rPr>
              <a:t> </a:t>
            </a:r>
            <a:r>
              <a:rPr lang="zh-CN" altLang="en-US" b="1" dirty="0">
                <a:solidFill>
                  <a:schemeClr val="bg1"/>
                </a:solidFill>
                <a:latin typeface="-apple-system"/>
              </a:rPr>
              <a:t>你和我能换吗？</a:t>
            </a:r>
            <a:endParaRPr lang="en-US" altLang="zh-CN" b="1" dirty="0">
              <a:solidFill>
                <a:schemeClr val="bg1"/>
              </a:solidFill>
              <a:latin typeface="-apple-system"/>
            </a:endParaRPr>
          </a:p>
          <a:p>
            <a:pPr marL="0" indent="0">
              <a:buNone/>
            </a:pPr>
            <a:r>
              <a:rPr lang="en-US" altLang="zh-CN" b="1" dirty="0">
                <a:solidFill>
                  <a:schemeClr val="bg1"/>
                </a:solidFill>
                <a:latin typeface="-apple-system"/>
              </a:rPr>
              <a:t>		</a:t>
            </a:r>
            <a:r>
              <a:rPr lang="zh-CN" altLang="en-US" sz="2000" b="1" dirty="0">
                <a:solidFill>
                  <a:schemeClr val="bg1"/>
                </a:solidFill>
                <a:latin typeface="-apple-system"/>
              </a:rPr>
              <a:t>你和我换了，你还在你的可执行时段吗？</a:t>
            </a:r>
            <a:endParaRPr lang="en-US" altLang="zh-CN" sz="2000" b="1" dirty="0">
              <a:solidFill>
                <a:schemeClr val="bg1"/>
              </a:solidFill>
              <a:latin typeface="-apple-system"/>
            </a:endParaRPr>
          </a:p>
          <a:p>
            <a:pPr marL="0" indent="0">
              <a:buNone/>
            </a:pPr>
            <a:r>
              <a:rPr lang="en-US" altLang="zh-CN" sz="2000" b="1" dirty="0">
                <a:solidFill>
                  <a:schemeClr val="bg1"/>
                </a:solidFill>
                <a:latin typeface="-apple-system"/>
              </a:rPr>
              <a:t>	</a:t>
            </a:r>
            <a:r>
              <a:rPr lang="en-US" altLang="zh-CN" b="1" dirty="0">
                <a:solidFill>
                  <a:schemeClr val="bg1"/>
                </a:solidFill>
                <a:latin typeface="+mn-ea"/>
              </a:rPr>
              <a:t>2.2</a:t>
            </a:r>
            <a:r>
              <a:rPr lang="en-US" altLang="zh-CN" b="1" dirty="0">
                <a:solidFill>
                  <a:schemeClr val="bg1"/>
                </a:solidFill>
                <a:latin typeface="-apple-system"/>
              </a:rPr>
              <a:t> </a:t>
            </a:r>
            <a:r>
              <a:rPr lang="zh-CN" altLang="en-US" b="1" dirty="0">
                <a:solidFill>
                  <a:schemeClr val="bg1"/>
                </a:solidFill>
                <a:latin typeface="-apple-system"/>
              </a:rPr>
              <a:t>我和你能换吗？</a:t>
            </a:r>
            <a:endParaRPr lang="en-US" altLang="zh-CN" b="1" dirty="0">
              <a:solidFill>
                <a:schemeClr val="bg1"/>
              </a:solidFill>
              <a:latin typeface="-apple-system"/>
            </a:endParaRPr>
          </a:p>
          <a:p>
            <a:pPr marL="0" indent="0">
              <a:buNone/>
            </a:pPr>
            <a:r>
              <a:rPr lang="en-US" altLang="zh-CN" b="1" dirty="0">
                <a:solidFill>
                  <a:schemeClr val="bg1"/>
                </a:solidFill>
                <a:latin typeface="-apple-system"/>
              </a:rPr>
              <a:t>		</a:t>
            </a:r>
            <a:r>
              <a:rPr lang="zh-CN" altLang="en-US" sz="2000" b="1" dirty="0">
                <a:solidFill>
                  <a:schemeClr val="bg1"/>
                </a:solidFill>
                <a:latin typeface="-apple-system"/>
              </a:rPr>
              <a:t>我和你换了，我还在我的可执行时段吗？</a:t>
            </a:r>
            <a:endParaRPr lang="en-US" altLang="zh-CN" b="1" dirty="0">
              <a:solidFill>
                <a:schemeClr val="bg1"/>
              </a:solidFill>
              <a:latin typeface="-apple-system"/>
            </a:endParaRPr>
          </a:p>
          <a:p>
            <a:pPr marL="0" indent="0">
              <a:buNone/>
            </a:pPr>
            <a:endParaRPr lang="en-US" altLang="zh-CN" b="1" dirty="0">
              <a:solidFill>
                <a:schemeClr val="bg1"/>
              </a:solidFill>
              <a:latin typeface="-apple-system"/>
            </a:endParaRPr>
          </a:p>
        </p:txBody>
      </p:sp>
      <p:graphicFrame>
        <p:nvGraphicFramePr>
          <p:cNvPr id="4" name="表格 4"/>
          <p:cNvGraphicFramePr>
            <a:graphicFrameLocks noGrp="1"/>
          </p:cNvGraphicFramePr>
          <p:nvPr/>
        </p:nvGraphicFramePr>
        <p:xfrm>
          <a:off x="1463830" y="5442587"/>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370840">
                <a:tc>
                  <a:txBody>
                    <a:bodyPr/>
                    <a:lstStyle/>
                    <a:p>
                      <a:r>
                        <a:rPr lang="en-US" altLang="zh-CN" dirty="0"/>
                        <a:t>A</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dirty="0"/>
                        <a:t>B</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0"/>
                  </a:ext>
                </a:extLst>
              </a:tr>
            </a:tbl>
          </a:graphicData>
        </a:graphic>
      </p:graphicFrame>
      <p:sp>
        <p:nvSpPr>
          <p:cNvPr id="7" name="箭头: 圆角右 6"/>
          <p:cNvSpPr/>
          <p:nvPr/>
        </p:nvSpPr>
        <p:spPr>
          <a:xfrm>
            <a:off x="1882066" y="4929129"/>
            <a:ext cx="3915052" cy="370840"/>
          </a:xfrm>
          <a:prstGeom prst="ben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sp>
        <p:nvSpPr>
          <p:cNvPr id="8" name="箭头: 圆角右 7"/>
          <p:cNvSpPr/>
          <p:nvPr/>
        </p:nvSpPr>
        <p:spPr>
          <a:xfrm rot="10800000">
            <a:off x="1802166" y="5948739"/>
            <a:ext cx="4110362" cy="370841"/>
          </a:xfrm>
          <a:prstGeom prst="ben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sp>
        <p:nvSpPr>
          <p:cNvPr id="9" name="动作按钮: 帮助 8">
            <a:hlinkClick r:id="" action="ppaction://noaction" highlightClick="1"/>
          </p:cNvPr>
          <p:cNvSpPr/>
          <p:nvPr/>
        </p:nvSpPr>
        <p:spPr>
          <a:xfrm>
            <a:off x="3542190" y="4554245"/>
            <a:ext cx="426128" cy="370840"/>
          </a:xfrm>
          <a:prstGeom prst="actionButtonHelp">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动作按钮: 帮助 9">
            <a:hlinkClick r:id="" action="ppaction://noaction" highlightClick="1"/>
          </p:cNvPr>
          <p:cNvSpPr/>
          <p:nvPr/>
        </p:nvSpPr>
        <p:spPr>
          <a:xfrm>
            <a:off x="3644283" y="6399447"/>
            <a:ext cx="426128" cy="370840"/>
          </a:xfrm>
          <a:prstGeom prst="actionButtonHelp">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应用程序设计（用户预设优先级）</a:t>
            </a:r>
          </a:p>
        </p:txBody>
      </p:sp>
      <p:sp>
        <p:nvSpPr>
          <p:cNvPr id="3" name="内容占位符 2"/>
          <p:cNvSpPr>
            <a:spLocks noGrp="1"/>
          </p:cNvSpPr>
          <p:nvPr>
            <p:ph idx="1"/>
          </p:nvPr>
        </p:nvSpPr>
        <p:spPr/>
        <p:txBody>
          <a:bodyPr/>
          <a:lstStyle/>
          <a:p>
            <a:pPr marL="0" indent="0">
              <a:buNone/>
            </a:pPr>
            <a:r>
              <a:rPr lang="en-US" altLang="zh-CN" sz="2800" b="1" dirty="0">
                <a:solidFill>
                  <a:schemeClr val="bg1"/>
                </a:solidFill>
                <a:latin typeface="-apple-system"/>
              </a:rPr>
              <a:t>3. </a:t>
            </a:r>
            <a:r>
              <a:rPr lang="zh-CN" altLang="en-US" sz="2800" b="1" dirty="0">
                <a:solidFill>
                  <a:schemeClr val="bg1"/>
                </a:solidFill>
                <a:latin typeface="-apple-system"/>
              </a:rPr>
              <a:t>比较、交换</a:t>
            </a:r>
            <a:endParaRPr lang="en-US" altLang="zh-CN" sz="2800" b="1" dirty="0">
              <a:solidFill>
                <a:schemeClr val="bg1"/>
              </a:solidFill>
              <a:latin typeface="-apple-system"/>
            </a:endParaRPr>
          </a:p>
          <a:p>
            <a:pPr marL="0" indent="0">
              <a:buNone/>
            </a:pPr>
            <a:r>
              <a:rPr lang="en-US" altLang="zh-CN" b="1" dirty="0">
                <a:solidFill>
                  <a:schemeClr val="bg1"/>
                </a:solidFill>
                <a:latin typeface="-apple-system"/>
              </a:rPr>
              <a:t>	</a:t>
            </a:r>
            <a:r>
              <a:rPr lang="zh-CN" altLang="en-US" b="1" dirty="0">
                <a:solidFill>
                  <a:schemeClr val="bg1"/>
                </a:solidFill>
                <a:latin typeface="-apple-system"/>
              </a:rPr>
              <a:t>若优先级高的在后面，换；否则，不换</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应用程序设计（分时段）</a:t>
            </a:r>
          </a:p>
        </p:txBody>
      </p:sp>
      <p:sp>
        <p:nvSpPr>
          <p:cNvPr id="3" name="内容占位符 2"/>
          <p:cNvSpPr>
            <a:spLocks noGrp="1"/>
          </p:cNvSpPr>
          <p:nvPr>
            <p:ph idx="1"/>
          </p:nvPr>
        </p:nvSpPr>
        <p:spPr/>
        <p:txBody>
          <a:bodyPr>
            <a:normAutofit fontScale="90000"/>
          </a:bodyPr>
          <a:lstStyle/>
          <a:p>
            <a:pPr marL="0" indent="0" algn="l">
              <a:buNone/>
            </a:pPr>
            <a:r>
              <a:rPr lang="en-US" altLang="zh-CN" b="1" i="0" dirty="0">
                <a:solidFill>
                  <a:schemeClr val="bg1"/>
                </a:solidFill>
                <a:effectLst/>
                <a:latin typeface="-apple-system"/>
              </a:rPr>
              <a:t>   </a:t>
            </a:r>
            <a:r>
              <a:rPr lang="zh-CN" altLang="en-US" sz="2400" b="1" i="0" dirty="0">
                <a:solidFill>
                  <a:schemeClr val="bg1"/>
                </a:solidFill>
                <a:effectLst/>
                <a:latin typeface="-apple-system"/>
              </a:rPr>
              <a:t>实际上，分时段只不过是流程上复杂了一些而已，并没有修改这个算法的根本。</a:t>
            </a:r>
            <a:endParaRPr lang="en-US" altLang="zh-CN" sz="2400" b="1" i="0" dirty="0">
              <a:solidFill>
                <a:schemeClr val="bg1"/>
              </a:solidFill>
              <a:effectLst/>
              <a:latin typeface="-apple-system"/>
            </a:endParaRPr>
          </a:p>
          <a:p>
            <a:pPr marL="0" indent="0" algn="l">
              <a:lnSpc>
                <a:spcPct val="150000"/>
              </a:lnSpc>
              <a:buNone/>
            </a:pPr>
            <a:r>
              <a:rPr lang="en-US" altLang="zh-CN" sz="2400" b="1" i="0" dirty="0">
                <a:solidFill>
                  <a:schemeClr val="bg1"/>
                </a:solidFill>
                <a:effectLst/>
                <a:latin typeface="-apple-system"/>
              </a:rPr>
              <a:t>    </a:t>
            </a:r>
            <a:r>
              <a:rPr lang="zh-CN" altLang="en-US" sz="2400" b="1" i="0" dirty="0">
                <a:solidFill>
                  <a:schemeClr val="bg1"/>
                </a:solidFill>
                <a:effectLst/>
                <a:latin typeface="-apple-system"/>
              </a:rPr>
              <a:t>在调度时，逆序遍历所有可执行时段，（这些时段升序排列）我们将查询得到的结果置于每个可执行时段中查询，如果位于某一个可执行时段中，结束遍历，安排任务于当前位置。如果任何一个可执行时段都不包含这个查询结果，调度失败。</a:t>
            </a:r>
          </a:p>
          <a:p>
            <a:pPr marL="0" indent="0" algn="l">
              <a:lnSpc>
                <a:spcPct val="150000"/>
              </a:lnSpc>
              <a:buNone/>
            </a:pPr>
            <a:r>
              <a:rPr lang="zh-CN" altLang="en-US" sz="2400" b="1" i="0" dirty="0">
                <a:solidFill>
                  <a:schemeClr val="bg1"/>
                </a:solidFill>
                <a:effectLst/>
                <a:latin typeface="-apple-system"/>
              </a:rPr>
              <a:t> </a:t>
            </a:r>
            <a:r>
              <a:rPr lang="en-US" altLang="zh-CN" sz="2400" b="1" i="0" dirty="0">
                <a:solidFill>
                  <a:schemeClr val="bg1"/>
                </a:solidFill>
                <a:effectLst/>
                <a:latin typeface="-apple-system"/>
              </a:rPr>
              <a:t>   </a:t>
            </a:r>
            <a:r>
              <a:rPr lang="zh-CN" altLang="en-US" sz="2400" b="1" i="0" dirty="0">
                <a:solidFill>
                  <a:schemeClr val="bg1"/>
                </a:solidFill>
                <a:effectLst/>
                <a:latin typeface="-apple-system"/>
              </a:rPr>
              <a:t>调整时，在两次询问过程中，只要保证两个任务各存在一个可执行时段，交换后的位置分别位于这两个时段中即可。</a:t>
            </a:r>
          </a:p>
          <a:p>
            <a:pPr marL="0" indent="0">
              <a:buNone/>
            </a:pPr>
            <a:br>
              <a:rPr lang="zh-CN" altLang="en-US" sz="2400" dirty="0">
                <a:solidFill>
                  <a:schemeClr val="bg1"/>
                </a:solidFill>
              </a:rPr>
            </a:br>
            <a:endParaRPr lang="zh-CN" altLang="en-US" sz="240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应用程序设计（分时段与优先级的冲突）</a:t>
            </a:r>
          </a:p>
        </p:txBody>
      </p:sp>
      <p:sp>
        <p:nvSpPr>
          <p:cNvPr id="3" name="内容占位符 2"/>
          <p:cNvSpPr>
            <a:spLocks noGrp="1"/>
          </p:cNvSpPr>
          <p:nvPr>
            <p:ph idx="1"/>
          </p:nvPr>
        </p:nvSpPr>
        <p:spPr/>
        <p:txBody>
          <a:bodyPr/>
          <a:lstStyle/>
          <a:p>
            <a:pPr marL="0" indent="0">
              <a:buNone/>
            </a:pPr>
            <a:r>
              <a:rPr lang="zh-CN" altLang="en-US" b="1" dirty="0">
                <a:solidFill>
                  <a:schemeClr val="bg1"/>
                </a:solidFill>
              </a:rPr>
              <a:t>分时段与优先级产生的冲突（两种规则的由来）</a:t>
            </a:r>
            <a:endParaRPr lang="en-US" altLang="zh-CN" b="1" dirty="0">
              <a:solidFill>
                <a:schemeClr val="bg1"/>
              </a:solidFill>
            </a:endParaRPr>
          </a:p>
          <a:p>
            <a:pPr marL="0" indent="0">
              <a:buNone/>
            </a:pPr>
            <a:r>
              <a:rPr lang="zh-CN" altLang="en-US" b="1" dirty="0">
                <a:solidFill>
                  <a:schemeClr val="bg1"/>
                </a:solidFill>
              </a:rPr>
              <a:t>先看一个例子</a:t>
            </a:r>
            <a:endParaRPr lang="en-US" altLang="zh-CN" b="1" dirty="0">
              <a:solidFill>
                <a:schemeClr val="bg1"/>
              </a:solidFill>
            </a:endParaRPr>
          </a:p>
          <a:p>
            <a:pPr marL="0" indent="0">
              <a:buNone/>
            </a:pPr>
            <a:endParaRPr lang="en-US" altLang="zh-CN" sz="1800" b="1" i="0" u="none" strike="noStrike" dirty="0">
              <a:solidFill>
                <a:schemeClr val="bg1"/>
              </a:solidFill>
              <a:effectLst/>
              <a:latin typeface="Arial" panose="020B0604020202020204" pitchFamily="34" charset="0"/>
            </a:endParaRPr>
          </a:p>
        </p:txBody>
      </p:sp>
      <p:pic>
        <p:nvPicPr>
          <p:cNvPr id="6" name="图片 5"/>
          <p:cNvPicPr>
            <a:picLocks noChangeAspect="1"/>
          </p:cNvPicPr>
          <p:nvPr/>
        </p:nvPicPr>
        <p:blipFill>
          <a:blip r:embed="rId2"/>
          <a:stretch>
            <a:fillRect/>
          </a:stretch>
        </p:blipFill>
        <p:spPr>
          <a:xfrm>
            <a:off x="931729" y="2815333"/>
            <a:ext cx="10422071" cy="3496567"/>
          </a:xfrm>
          <a:prstGeom prst="rect">
            <a:avLst/>
          </a:prstGeom>
          <a:effectLst>
            <a:glow rad="101600">
              <a:schemeClr val="accent4">
                <a:satMod val="175000"/>
                <a:alpha val="40000"/>
              </a:schemeClr>
            </a:glo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应用程序设计（分时段与优先级的冲突）</a:t>
            </a:r>
          </a:p>
        </p:txBody>
      </p:sp>
      <p:sp>
        <p:nvSpPr>
          <p:cNvPr id="3" name="内容占位符 2"/>
          <p:cNvSpPr>
            <a:spLocks noGrp="1"/>
          </p:cNvSpPr>
          <p:nvPr>
            <p:ph idx="1"/>
          </p:nvPr>
        </p:nvSpPr>
        <p:spPr>
          <a:xfrm>
            <a:off x="838200" y="1825625"/>
            <a:ext cx="10515600" cy="4351338"/>
          </a:xfrm>
        </p:spPr>
        <p:txBody>
          <a:bodyPr/>
          <a:lstStyle/>
          <a:p>
            <a:pPr marL="0" indent="0">
              <a:buNone/>
            </a:pPr>
            <a:r>
              <a:rPr lang="zh-CN" altLang="en-US" dirty="0">
                <a:solidFill>
                  <a:schemeClr val="bg1"/>
                </a:solidFill>
              </a:rPr>
              <a:t>根据以上算法结果应该是</a:t>
            </a:r>
            <a:endParaRPr lang="en-US" altLang="zh-CN" dirty="0">
              <a:solidFill>
                <a:schemeClr val="bg1"/>
              </a:solidFill>
            </a:endParaRP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sz="2000" dirty="0">
                <a:solidFill>
                  <a:schemeClr val="bg1"/>
                </a:solidFill>
              </a:rPr>
              <a:t>但是！</a:t>
            </a:r>
            <a:r>
              <a:rPr lang="en-US" altLang="zh-CN" sz="2000" dirty="0">
                <a:solidFill>
                  <a:schemeClr val="bg1"/>
                </a:solidFill>
              </a:rPr>
              <a:t>D</a:t>
            </a:r>
            <a:r>
              <a:rPr lang="zh-CN" altLang="en-US" sz="2000" dirty="0">
                <a:solidFill>
                  <a:schemeClr val="bg1"/>
                </a:solidFill>
              </a:rPr>
              <a:t>是最高优先级</a:t>
            </a:r>
            <a:r>
              <a:rPr lang="en-US" altLang="zh-CN" sz="2000" dirty="0">
                <a:solidFill>
                  <a:schemeClr val="bg1"/>
                </a:solidFill>
              </a:rPr>
              <a:t>5</a:t>
            </a:r>
            <a:r>
              <a:rPr lang="zh-CN" altLang="en-US" sz="2000" dirty="0">
                <a:solidFill>
                  <a:schemeClr val="bg1"/>
                </a:solidFill>
              </a:rPr>
              <a:t>，</a:t>
            </a:r>
            <a:r>
              <a:rPr lang="en-US" altLang="zh-CN" sz="2000" dirty="0">
                <a:solidFill>
                  <a:schemeClr val="bg1"/>
                </a:solidFill>
              </a:rPr>
              <a:t>E</a:t>
            </a:r>
            <a:r>
              <a:rPr lang="zh-CN" altLang="en-US" sz="2000" dirty="0">
                <a:solidFill>
                  <a:schemeClr val="bg1"/>
                </a:solidFill>
              </a:rPr>
              <a:t>是最高优先级</a:t>
            </a:r>
            <a:r>
              <a:rPr lang="en-US" altLang="zh-CN" sz="2000" dirty="0">
                <a:solidFill>
                  <a:schemeClr val="bg1"/>
                </a:solidFill>
              </a:rPr>
              <a:t>4</a:t>
            </a:r>
            <a:r>
              <a:rPr lang="zh-CN" altLang="en-US" sz="2000" dirty="0">
                <a:solidFill>
                  <a:schemeClr val="bg1"/>
                </a:solidFill>
              </a:rPr>
              <a:t>，</a:t>
            </a:r>
            <a:r>
              <a:rPr lang="en-US" altLang="zh-CN" sz="2000" dirty="0">
                <a:solidFill>
                  <a:schemeClr val="bg1"/>
                </a:solidFill>
              </a:rPr>
              <a:t>E</a:t>
            </a:r>
            <a:r>
              <a:rPr lang="zh-CN" altLang="en-US" sz="2000" dirty="0">
                <a:solidFill>
                  <a:schemeClr val="bg1"/>
                </a:solidFill>
              </a:rPr>
              <a:t>不应该在自己有其他可用时段的情况下占用</a:t>
            </a:r>
            <a:r>
              <a:rPr lang="en-US" altLang="zh-CN" sz="2000" dirty="0">
                <a:solidFill>
                  <a:schemeClr val="bg1"/>
                </a:solidFill>
              </a:rPr>
              <a:t>D</a:t>
            </a:r>
            <a:r>
              <a:rPr lang="zh-CN" altLang="en-US" sz="2000" dirty="0">
                <a:solidFill>
                  <a:schemeClr val="bg1"/>
                </a:solidFill>
              </a:rPr>
              <a:t>的位置，实际上，根据我们的追求，答案应该这样</a:t>
            </a:r>
          </a:p>
        </p:txBody>
      </p:sp>
      <p:graphicFrame>
        <p:nvGraphicFramePr>
          <p:cNvPr id="4" name="表格 4"/>
          <p:cNvGraphicFramePr>
            <a:graphicFrameLocks noGrp="1"/>
          </p:cNvGraphicFramePr>
          <p:nvPr/>
        </p:nvGraphicFramePr>
        <p:xfrm>
          <a:off x="120149" y="2590164"/>
          <a:ext cx="11941464" cy="839137"/>
        </p:xfrm>
        <a:graphic>
          <a:graphicData uri="http://schemas.openxmlformats.org/drawingml/2006/table">
            <a:tbl>
              <a:tblPr firstRow="1" bandRow="1">
                <a:tableStyleId>{5C22544A-7EE6-4342-B048-85BDC9FD1C3A}</a:tableStyleId>
              </a:tblPr>
              <a:tblGrid>
                <a:gridCol w="497561">
                  <a:extLst>
                    <a:ext uri="{9D8B030D-6E8A-4147-A177-3AD203B41FA5}">
                      <a16:colId xmlns:a16="http://schemas.microsoft.com/office/drawing/2014/main" val="20000"/>
                    </a:ext>
                  </a:extLst>
                </a:gridCol>
                <a:gridCol w="497561">
                  <a:extLst>
                    <a:ext uri="{9D8B030D-6E8A-4147-A177-3AD203B41FA5}">
                      <a16:colId xmlns:a16="http://schemas.microsoft.com/office/drawing/2014/main" val="20001"/>
                    </a:ext>
                  </a:extLst>
                </a:gridCol>
                <a:gridCol w="497561">
                  <a:extLst>
                    <a:ext uri="{9D8B030D-6E8A-4147-A177-3AD203B41FA5}">
                      <a16:colId xmlns:a16="http://schemas.microsoft.com/office/drawing/2014/main" val="20002"/>
                    </a:ext>
                  </a:extLst>
                </a:gridCol>
                <a:gridCol w="497561">
                  <a:extLst>
                    <a:ext uri="{9D8B030D-6E8A-4147-A177-3AD203B41FA5}">
                      <a16:colId xmlns:a16="http://schemas.microsoft.com/office/drawing/2014/main" val="20003"/>
                    </a:ext>
                  </a:extLst>
                </a:gridCol>
                <a:gridCol w="497561">
                  <a:extLst>
                    <a:ext uri="{9D8B030D-6E8A-4147-A177-3AD203B41FA5}">
                      <a16:colId xmlns:a16="http://schemas.microsoft.com/office/drawing/2014/main" val="20004"/>
                    </a:ext>
                  </a:extLst>
                </a:gridCol>
                <a:gridCol w="497561">
                  <a:extLst>
                    <a:ext uri="{9D8B030D-6E8A-4147-A177-3AD203B41FA5}">
                      <a16:colId xmlns:a16="http://schemas.microsoft.com/office/drawing/2014/main" val="20005"/>
                    </a:ext>
                  </a:extLst>
                </a:gridCol>
                <a:gridCol w="497561">
                  <a:extLst>
                    <a:ext uri="{9D8B030D-6E8A-4147-A177-3AD203B41FA5}">
                      <a16:colId xmlns:a16="http://schemas.microsoft.com/office/drawing/2014/main" val="20006"/>
                    </a:ext>
                  </a:extLst>
                </a:gridCol>
                <a:gridCol w="497561">
                  <a:extLst>
                    <a:ext uri="{9D8B030D-6E8A-4147-A177-3AD203B41FA5}">
                      <a16:colId xmlns:a16="http://schemas.microsoft.com/office/drawing/2014/main" val="20007"/>
                    </a:ext>
                  </a:extLst>
                </a:gridCol>
                <a:gridCol w="497561">
                  <a:extLst>
                    <a:ext uri="{9D8B030D-6E8A-4147-A177-3AD203B41FA5}">
                      <a16:colId xmlns:a16="http://schemas.microsoft.com/office/drawing/2014/main" val="20008"/>
                    </a:ext>
                  </a:extLst>
                </a:gridCol>
                <a:gridCol w="497561">
                  <a:extLst>
                    <a:ext uri="{9D8B030D-6E8A-4147-A177-3AD203B41FA5}">
                      <a16:colId xmlns:a16="http://schemas.microsoft.com/office/drawing/2014/main" val="20009"/>
                    </a:ext>
                  </a:extLst>
                </a:gridCol>
                <a:gridCol w="497561">
                  <a:extLst>
                    <a:ext uri="{9D8B030D-6E8A-4147-A177-3AD203B41FA5}">
                      <a16:colId xmlns:a16="http://schemas.microsoft.com/office/drawing/2014/main" val="20010"/>
                    </a:ext>
                  </a:extLst>
                </a:gridCol>
                <a:gridCol w="497561">
                  <a:extLst>
                    <a:ext uri="{9D8B030D-6E8A-4147-A177-3AD203B41FA5}">
                      <a16:colId xmlns:a16="http://schemas.microsoft.com/office/drawing/2014/main" val="20011"/>
                    </a:ext>
                  </a:extLst>
                </a:gridCol>
                <a:gridCol w="497561">
                  <a:extLst>
                    <a:ext uri="{9D8B030D-6E8A-4147-A177-3AD203B41FA5}">
                      <a16:colId xmlns:a16="http://schemas.microsoft.com/office/drawing/2014/main" val="20012"/>
                    </a:ext>
                  </a:extLst>
                </a:gridCol>
                <a:gridCol w="497561">
                  <a:extLst>
                    <a:ext uri="{9D8B030D-6E8A-4147-A177-3AD203B41FA5}">
                      <a16:colId xmlns:a16="http://schemas.microsoft.com/office/drawing/2014/main" val="20013"/>
                    </a:ext>
                  </a:extLst>
                </a:gridCol>
                <a:gridCol w="497561">
                  <a:extLst>
                    <a:ext uri="{9D8B030D-6E8A-4147-A177-3AD203B41FA5}">
                      <a16:colId xmlns:a16="http://schemas.microsoft.com/office/drawing/2014/main" val="20014"/>
                    </a:ext>
                  </a:extLst>
                </a:gridCol>
                <a:gridCol w="497561">
                  <a:extLst>
                    <a:ext uri="{9D8B030D-6E8A-4147-A177-3AD203B41FA5}">
                      <a16:colId xmlns:a16="http://schemas.microsoft.com/office/drawing/2014/main" val="20015"/>
                    </a:ext>
                  </a:extLst>
                </a:gridCol>
                <a:gridCol w="497561">
                  <a:extLst>
                    <a:ext uri="{9D8B030D-6E8A-4147-A177-3AD203B41FA5}">
                      <a16:colId xmlns:a16="http://schemas.microsoft.com/office/drawing/2014/main" val="20016"/>
                    </a:ext>
                  </a:extLst>
                </a:gridCol>
                <a:gridCol w="497561">
                  <a:extLst>
                    <a:ext uri="{9D8B030D-6E8A-4147-A177-3AD203B41FA5}">
                      <a16:colId xmlns:a16="http://schemas.microsoft.com/office/drawing/2014/main" val="20017"/>
                    </a:ext>
                  </a:extLst>
                </a:gridCol>
                <a:gridCol w="497561">
                  <a:extLst>
                    <a:ext uri="{9D8B030D-6E8A-4147-A177-3AD203B41FA5}">
                      <a16:colId xmlns:a16="http://schemas.microsoft.com/office/drawing/2014/main" val="20018"/>
                    </a:ext>
                  </a:extLst>
                </a:gridCol>
                <a:gridCol w="497561">
                  <a:extLst>
                    <a:ext uri="{9D8B030D-6E8A-4147-A177-3AD203B41FA5}">
                      <a16:colId xmlns:a16="http://schemas.microsoft.com/office/drawing/2014/main" val="20019"/>
                    </a:ext>
                  </a:extLst>
                </a:gridCol>
                <a:gridCol w="497840">
                  <a:extLst>
                    <a:ext uri="{9D8B030D-6E8A-4147-A177-3AD203B41FA5}">
                      <a16:colId xmlns:a16="http://schemas.microsoft.com/office/drawing/2014/main" val="20020"/>
                    </a:ext>
                  </a:extLst>
                </a:gridCol>
                <a:gridCol w="497282">
                  <a:extLst>
                    <a:ext uri="{9D8B030D-6E8A-4147-A177-3AD203B41FA5}">
                      <a16:colId xmlns:a16="http://schemas.microsoft.com/office/drawing/2014/main" val="20021"/>
                    </a:ext>
                  </a:extLst>
                </a:gridCol>
                <a:gridCol w="497561">
                  <a:extLst>
                    <a:ext uri="{9D8B030D-6E8A-4147-A177-3AD203B41FA5}">
                      <a16:colId xmlns:a16="http://schemas.microsoft.com/office/drawing/2014/main" val="20022"/>
                    </a:ext>
                  </a:extLst>
                </a:gridCol>
                <a:gridCol w="497561">
                  <a:extLst>
                    <a:ext uri="{9D8B030D-6E8A-4147-A177-3AD203B41FA5}">
                      <a16:colId xmlns:a16="http://schemas.microsoft.com/office/drawing/2014/main" val="20023"/>
                    </a:ext>
                  </a:extLst>
                </a:gridCol>
              </a:tblGrid>
              <a:tr h="839137">
                <a:tc>
                  <a:txBody>
                    <a:bodyPr/>
                    <a:lstStyle/>
                    <a:p>
                      <a:endParaRPr lang="zh-CN" altLang="en-US" dirty="0"/>
                    </a:p>
                  </a:txBody>
                  <a:tcPr/>
                </a:tc>
                <a:tc>
                  <a:txBody>
                    <a:bodyPr/>
                    <a:lstStyle/>
                    <a:p>
                      <a:endParaRPr lang="zh-CN" altLang="en-US" dirty="0"/>
                    </a:p>
                  </a:txBody>
                  <a:tcPr/>
                </a:tc>
                <a:tc>
                  <a:txBody>
                    <a:bodyPr/>
                    <a:lstStyle/>
                    <a:p>
                      <a:r>
                        <a:rPr lang="en-US" altLang="zh-CN" dirty="0"/>
                        <a:t>A</a:t>
                      </a:r>
                      <a:endParaRPr lang="zh-CN" altLang="en-US" dirty="0"/>
                    </a:p>
                  </a:txBody>
                  <a:tcPr/>
                </a:tc>
                <a:tc>
                  <a:txBody>
                    <a:bodyPr/>
                    <a:lstStyle/>
                    <a:p>
                      <a:r>
                        <a:rPr lang="en-US" altLang="zh-CN" dirty="0"/>
                        <a:t>A</a:t>
                      </a:r>
                      <a:endParaRPr lang="zh-CN" altLang="en-US" dirty="0"/>
                    </a:p>
                  </a:txBody>
                  <a:tcPr/>
                </a:tc>
                <a:tc>
                  <a:txBody>
                    <a:bodyPr/>
                    <a:lstStyle/>
                    <a:p>
                      <a:r>
                        <a:rPr lang="en-US" altLang="zh-CN" dirty="0"/>
                        <a:t>A</a:t>
                      </a:r>
                      <a:endParaRPr lang="zh-CN" altLang="en-US" dirty="0"/>
                    </a:p>
                  </a:txBody>
                  <a:tcPr/>
                </a:tc>
                <a:tc>
                  <a:txBody>
                    <a:bodyPr/>
                    <a:lstStyle/>
                    <a:p>
                      <a:r>
                        <a:rPr lang="en-US" altLang="zh-CN" dirty="0"/>
                        <a:t>C</a:t>
                      </a:r>
                      <a:endParaRPr lang="zh-CN" altLang="en-US" dirty="0"/>
                    </a:p>
                  </a:txBody>
                  <a:tcPr/>
                </a:tc>
                <a:tc>
                  <a:txBody>
                    <a:bodyPr/>
                    <a:lstStyle/>
                    <a:p>
                      <a:r>
                        <a:rPr lang="en-US" altLang="zh-CN" dirty="0"/>
                        <a:t>C</a:t>
                      </a:r>
                      <a:endParaRPr lang="zh-CN" altLang="en-US" dirty="0"/>
                    </a:p>
                  </a:txBody>
                  <a:tcPr/>
                </a:tc>
                <a:tc>
                  <a:txBody>
                    <a:bodyPr/>
                    <a:lstStyle/>
                    <a:p>
                      <a:r>
                        <a:rPr lang="en-US" altLang="zh-CN" dirty="0"/>
                        <a:t>C</a:t>
                      </a:r>
                      <a:endParaRPr lang="zh-CN" altLang="en-US" dirty="0"/>
                    </a:p>
                  </a:txBody>
                  <a:tcPr/>
                </a:tc>
                <a:tc>
                  <a:txBody>
                    <a:bodyPr/>
                    <a:lstStyle/>
                    <a:p>
                      <a:endParaRPr lang="zh-CN" altLang="en-US" dirty="0"/>
                    </a:p>
                  </a:txBody>
                  <a:tcPr/>
                </a:tc>
                <a:tc>
                  <a:txBody>
                    <a:bodyPr/>
                    <a:lstStyle/>
                    <a:p>
                      <a:r>
                        <a:rPr lang="en-US" altLang="zh-CN" dirty="0"/>
                        <a:t>D</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tc>
                  <a:txBody>
                    <a:bodyPr/>
                    <a:lstStyle/>
                    <a:p>
                      <a:r>
                        <a:rPr lang="en-US" altLang="zh-CN" dirty="0"/>
                        <a:t>D</a:t>
                      </a:r>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F</a:t>
                      </a:r>
                      <a:endParaRPr lang="zh-CN" altLang="en-US" dirty="0"/>
                    </a:p>
                  </a:txBody>
                  <a:tcPr/>
                </a:tc>
                <a:tc>
                  <a:txBody>
                    <a:bodyPr/>
                    <a:lstStyle/>
                    <a:p>
                      <a:endParaRPr lang="zh-CN" altLang="en-US"/>
                    </a:p>
                  </a:txBody>
                  <a:tcPr/>
                </a:tc>
                <a:tc>
                  <a:txBody>
                    <a:bodyPr/>
                    <a:lstStyle/>
                    <a:p>
                      <a:endParaRPr lang="zh-CN" altLang="en-US"/>
                    </a:p>
                  </a:txBody>
                  <a:tcPr/>
                </a:tc>
                <a:tc>
                  <a:txBody>
                    <a:bodyPr/>
                    <a:lstStyle/>
                    <a:p>
                      <a:r>
                        <a:rPr lang="en-US" altLang="zh-CN" dirty="0"/>
                        <a:t>B</a:t>
                      </a:r>
                      <a:endParaRPr lang="zh-CN" altLang="en-US" dirty="0"/>
                    </a:p>
                  </a:txBody>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nvGraphicFramePr>
        <p:xfrm>
          <a:off x="125268" y="5337826"/>
          <a:ext cx="11941464" cy="839137"/>
        </p:xfrm>
        <a:graphic>
          <a:graphicData uri="http://schemas.openxmlformats.org/drawingml/2006/table">
            <a:tbl>
              <a:tblPr firstRow="1" bandRow="1">
                <a:tableStyleId>{5C22544A-7EE6-4342-B048-85BDC9FD1C3A}</a:tableStyleId>
              </a:tblPr>
              <a:tblGrid>
                <a:gridCol w="497561">
                  <a:extLst>
                    <a:ext uri="{9D8B030D-6E8A-4147-A177-3AD203B41FA5}">
                      <a16:colId xmlns:a16="http://schemas.microsoft.com/office/drawing/2014/main" val="20000"/>
                    </a:ext>
                  </a:extLst>
                </a:gridCol>
                <a:gridCol w="497561">
                  <a:extLst>
                    <a:ext uri="{9D8B030D-6E8A-4147-A177-3AD203B41FA5}">
                      <a16:colId xmlns:a16="http://schemas.microsoft.com/office/drawing/2014/main" val="20001"/>
                    </a:ext>
                  </a:extLst>
                </a:gridCol>
                <a:gridCol w="497561">
                  <a:extLst>
                    <a:ext uri="{9D8B030D-6E8A-4147-A177-3AD203B41FA5}">
                      <a16:colId xmlns:a16="http://schemas.microsoft.com/office/drawing/2014/main" val="20002"/>
                    </a:ext>
                  </a:extLst>
                </a:gridCol>
                <a:gridCol w="497561">
                  <a:extLst>
                    <a:ext uri="{9D8B030D-6E8A-4147-A177-3AD203B41FA5}">
                      <a16:colId xmlns:a16="http://schemas.microsoft.com/office/drawing/2014/main" val="20003"/>
                    </a:ext>
                  </a:extLst>
                </a:gridCol>
                <a:gridCol w="497561">
                  <a:extLst>
                    <a:ext uri="{9D8B030D-6E8A-4147-A177-3AD203B41FA5}">
                      <a16:colId xmlns:a16="http://schemas.microsoft.com/office/drawing/2014/main" val="20004"/>
                    </a:ext>
                  </a:extLst>
                </a:gridCol>
                <a:gridCol w="497561">
                  <a:extLst>
                    <a:ext uri="{9D8B030D-6E8A-4147-A177-3AD203B41FA5}">
                      <a16:colId xmlns:a16="http://schemas.microsoft.com/office/drawing/2014/main" val="20005"/>
                    </a:ext>
                  </a:extLst>
                </a:gridCol>
                <a:gridCol w="497561">
                  <a:extLst>
                    <a:ext uri="{9D8B030D-6E8A-4147-A177-3AD203B41FA5}">
                      <a16:colId xmlns:a16="http://schemas.microsoft.com/office/drawing/2014/main" val="20006"/>
                    </a:ext>
                  </a:extLst>
                </a:gridCol>
                <a:gridCol w="497561">
                  <a:extLst>
                    <a:ext uri="{9D8B030D-6E8A-4147-A177-3AD203B41FA5}">
                      <a16:colId xmlns:a16="http://schemas.microsoft.com/office/drawing/2014/main" val="20007"/>
                    </a:ext>
                  </a:extLst>
                </a:gridCol>
                <a:gridCol w="497561">
                  <a:extLst>
                    <a:ext uri="{9D8B030D-6E8A-4147-A177-3AD203B41FA5}">
                      <a16:colId xmlns:a16="http://schemas.microsoft.com/office/drawing/2014/main" val="20008"/>
                    </a:ext>
                  </a:extLst>
                </a:gridCol>
                <a:gridCol w="497561">
                  <a:extLst>
                    <a:ext uri="{9D8B030D-6E8A-4147-A177-3AD203B41FA5}">
                      <a16:colId xmlns:a16="http://schemas.microsoft.com/office/drawing/2014/main" val="20009"/>
                    </a:ext>
                  </a:extLst>
                </a:gridCol>
                <a:gridCol w="497561">
                  <a:extLst>
                    <a:ext uri="{9D8B030D-6E8A-4147-A177-3AD203B41FA5}">
                      <a16:colId xmlns:a16="http://schemas.microsoft.com/office/drawing/2014/main" val="20010"/>
                    </a:ext>
                  </a:extLst>
                </a:gridCol>
                <a:gridCol w="497561">
                  <a:extLst>
                    <a:ext uri="{9D8B030D-6E8A-4147-A177-3AD203B41FA5}">
                      <a16:colId xmlns:a16="http://schemas.microsoft.com/office/drawing/2014/main" val="20011"/>
                    </a:ext>
                  </a:extLst>
                </a:gridCol>
                <a:gridCol w="497561">
                  <a:extLst>
                    <a:ext uri="{9D8B030D-6E8A-4147-A177-3AD203B41FA5}">
                      <a16:colId xmlns:a16="http://schemas.microsoft.com/office/drawing/2014/main" val="20012"/>
                    </a:ext>
                  </a:extLst>
                </a:gridCol>
                <a:gridCol w="497561">
                  <a:extLst>
                    <a:ext uri="{9D8B030D-6E8A-4147-A177-3AD203B41FA5}">
                      <a16:colId xmlns:a16="http://schemas.microsoft.com/office/drawing/2014/main" val="20013"/>
                    </a:ext>
                  </a:extLst>
                </a:gridCol>
                <a:gridCol w="497561">
                  <a:extLst>
                    <a:ext uri="{9D8B030D-6E8A-4147-A177-3AD203B41FA5}">
                      <a16:colId xmlns:a16="http://schemas.microsoft.com/office/drawing/2014/main" val="20014"/>
                    </a:ext>
                  </a:extLst>
                </a:gridCol>
                <a:gridCol w="497561">
                  <a:extLst>
                    <a:ext uri="{9D8B030D-6E8A-4147-A177-3AD203B41FA5}">
                      <a16:colId xmlns:a16="http://schemas.microsoft.com/office/drawing/2014/main" val="20015"/>
                    </a:ext>
                  </a:extLst>
                </a:gridCol>
                <a:gridCol w="497561">
                  <a:extLst>
                    <a:ext uri="{9D8B030D-6E8A-4147-A177-3AD203B41FA5}">
                      <a16:colId xmlns:a16="http://schemas.microsoft.com/office/drawing/2014/main" val="20016"/>
                    </a:ext>
                  </a:extLst>
                </a:gridCol>
                <a:gridCol w="497561">
                  <a:extLst>
                    <a:ext uri="{9D8B030D-6E8A-4147-A177-3AD203B41FA5}">
                      <a16:colId xmlns:a16="http://schemas.microsoft.com/office/drawing/2014/main" val="20017"/>
                    </a:ext>
                  </a:extLst>
                </a:gridCol>
                <a:gridCol w="497561">
                  <a:extLst>
                    <a:ext uri="{9D8B030D-6E8A-4147-A177-3AD203B41FA5}">
                      <a16:colId xmlns:a16="http://schemas.microsoft.com/office/drawing/2014/main" val="20018"/>
                    </a:ext>
                  </a:extLst>
                </a:gridCol>
                <a:gridCol w="497561">
                  <a:extLst>
                    <a:ext uri="{9D8B030D-6E8A-4147-A177-3AD203B41FA5}">
                      <a16:colId xmlns:a16="http://schemas.microsoft.com/office/drawing/2014/main" val="20019"/>
                    </a:ext>
                  </a:extLst>
                </a:gridCol>
                <a:gridCol w="497561">
                  <a:extLst>
                    <a:ext uri="{9D8B030D-6E8A-4147-A177-3AD203B41FA5}">
                      <a16:colId xmlns:a16="http://schemas.microsoft.com/office/drawing/2014/main" val="20020"/>
                    </a:ext>
                  </a:extLst>
                </a:gridCol>
                <a:gridCol w="497561">
                  <a:extLst>
                    <a:ext uri="{9D8B030D-6E8A-4147-A177-3AD203B41FA5}">
                      <a16:colId xmlns:a16="http://schemas.microsoft.com/office/drawing/2014/main" val="20021"/>
                    </a:ext>
                  </a:extLst>
                </a:gridCol>
                <a:gridCol w="497561">
                  <a:extLst>
                    <a:ext uri="{9D8B030D-6E8A-4147-A177-3AD203B41FA5}">
                      <a16:colId xmlns:a16="http://schemas.microsoft.com/office/drawing/2014/main" val="20022"/>
                    </a:ext>
                  </a:extLst>
                </a:gridCol>
                <a:gridCol w="497561">
                  <a:extLst>
                    <a:ext uri="{9D8B030D-6E8A-4147-A177-3AD203B41FA5}">
                      <a16:colId xmlns:a16="http://schemas.microsoft.com/office/drawing/2014/main" val="20023"/>
                    </a:ext>
                  </a:extLst>
                </a:gridCol>
              </a:tblGrid>
              <a:tr h="839137">
                <a:tc>
                  <a:txBody>
                    <a:bodyPr/>
                    <a:lstStyle/>
                    <a:p>
                      <a:endParaRPr lang="zh-CN" altLang="en-US" dirty="0"/>
                    </a:p>
                  </a:txBody>
                  <a:tcPr/>
                </a:tc>
                <a:tc>
                  <a:txBody>
                    <a:bodyPr/>
                    <a:lstStyle/>
                    <a:p>
                      <a:endParaRPr lang="zh-CN" altLang="en-US" dirty="0"/>
                    </a:p>
                  </a:txBody>
                  <a:tcPr/>
                </a:tc>
                <a:tc>
                  <a:txBody>
                    <a:bodyPr/>
                    <a:lstStyle/>
                    <a:p>
                      <a:r>
                        <a:rPr lang="en-US" altLang="zh-CN" dirty="0"/>
                        <a:t>A</a:t>
                      </a:r>
                      <a:endParaRPr lang="zh-CN" altLang="en-US" dirty="0"/>
                    </a:p>
                  </a:txBody>
                  <a:tcPr/>
                </a:tc>
                <a:tc>
                  <a:txBody>
                    <a:bodyPr/>
                    <a:lstStyle/>
                    <a:p>
                      <a:r>
                        <a:rPr lang="en-US" altLang="zh-CN" dirty="0"/>
                        <a:t>A</a:t>
                      </a:r>
                      <a:endParaRPr lang="zh-CN" altLang="en-US" dirty="0"/>
                    </a:p>
                  </a:txBody>
                  <a:tcPr/>
                </a:tc>
                <a:tc>
                  <a:txBody>
                    <a:bodyPr/>
                    <a:lstStyle/>
                    <a:p>
                      <a:r>
                        <a:rPr lang="en-US" altLang="zh-CN" dirty="0"/>
                        <a:t>A</a:t>
                      </a:r>
                      <a:endParaRPr lang="zh-CN" altLang="en-US" dirty="0"/>
                    </a:p>
                  </a:txBody>
                  <a:tcPr/>
                </a:tc>
                <a:tc>
                  <a:txBody>
                    <a:bodyPr/>
                    <a:lstStyle/>
                    <a:p>
                      <a:r>
                        <a:rPr lang="en-US" altLang="zh-CN" dirty="0"/>
                        <a:t>C</a:t>
                      </a:r>
                      <a:endParaRPr lang="zh-CN" altLang="en-US" dirty="0"/>
                    </a:p>
                  </a:txBody>
                  <a:tcPr/>
                </a:tc>
                <a:tc>
                  <a:txBody>
                    <a:bodyPr/>
                    <a:lstStyle/>
                    <a:p>
                      <a:r>
                        <a:rPr lang="en-US" altLang="zh-CN" dirty="0"/>
                        <a:t>C</a:t>
                      </a:r>
                      <a:endParaRPr lang="zh-CN" altLang="en-US" dirty="0"/>
                    </a:p>
                  </a:txBody>
                  <a:tcPr/>
                </a:tc>
                <a:tc>
                  <a:txBody>
                    <a:bodyPr/>
                    <a:lstStyle/>
                    <a:p>
                      <a:r>
                        <a:rPr lang="en-US" altLang="zh-CN" dirty="0"/>
                        <a:t>C</a:t>
                      </a:r>
                      <a:endParaRPr lang="zh-CN" altLang="en-US" dirty="0"/>
                    </a:p>
                  </a:txBody>
                  <a:tcPr/>
                </a:tc>
                <a:tc>
                  <a:txBody>
                    <a:bodyPr/>
                    <a:lstStyle/>
                    <a:p>
                      <a:endParaRPr lang="zh-CN" altLang="en-US" dirty="0"/>
                    </a:p>
                  </a:txBody>
                  <a:tcPr/>
                </a:tc>
                <a:tc>
                  <a:txBody>
                    <a:bodyPr/>
                    <a:lstStyle/>
                    <a:p>
                      <a:r>
                        <a:rPr lang="en-US" altLang="zh-CN" dirty="0"/>
                        <a:t>D</a:t>
                      </a:r>
                      <a:endParaRPr lang="zh-CN" altLang="en-US" dirty="0"/>
                    </a:p>
                  </a:txBody>
                  <a:tcPr/>
                </a:tc>
                <a:tc>
                  <a:txBody>
                    <a:bodyPr/>
                    <a:lstStyle/>
                    <a:p>
                      <a:r>
                        <a:rPr lang="en-US" altLang="zh-CN" dirty="0"/>
                        <a:t>D</a:t>
                      </a:r>
                      <a:endParaRPr lang="zh-CN" altLang="en-US" dirty="0"/>
                    </a:p>
                  </a:txBody>
                  <a:tcPr/>
                </a:tc>
                <a:tc>
                  <a:txBody>
                    <a:bodyPr/>
                    <a:lstStyle/>
                    <a:p>
                      <a:r>
                        <a:rPr lang="en-US" altLang="zh-CN" dirty="0"/>
                        <a:t>D</a:t>
                      </a:r>
                      <a:endParaRPr lang="zh-CN" altLang="en-US" dirty="0"/>
                    </a:p>
                  </a:txBody>
                  <a:tcPr/>
                </a:tc>
                <a:tc>
                  <a:txBody>
                    <a:bodyPr/>
                    <a:lstStyle/>
                    <a:p>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tc>
                  <a:txBody>
                    <a:bodyPr/>
                    <a:lstStyle/>
                    <a:p>
                      <a:endParaRPr lang="zh-CN" altLang="en-US" dirty="0"/>
                    </a:p>
                  </a:txBody>
                  <a:tcPr/>
                </a:tc>
                <a:tc>
                  <a:txBody>
                    <a:bodyPr/>
                    <a:lstStyle/>
                    <a:p>
                      <a:r>
                        <a:rPr lang="en-US" altLang="zh-CN" dirty="0"/>
                        <a:t>E</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F</a:t>
                      </a:r>
                      <a:endParaRPr lang="zh-CN" altLang="en-US" dirty="0"/>
                    </a:p>
                  </a:txBody>
                  <a:tcPr/>
                </a:tc>
                <a:tc>
                  <a:txBody>
                    <a:bodyPr/>
                    <a:lstStyle/>
                    <a:p>
                      <a:endParaRPr lang="zh-CN" altLang="en-US"/>
                    </a:p>
                  </a:txBody>
                  <a:tcPr/>
                </a:tc>
                <a:tc>
                  <a:txBody>
                    <a:bodyPr/>
                    <a:lstStyle/>
                    <a:p>
                      <a:endParaRPr lang="zh-CN" altLang="en-US"/>
                    </a:p>
                  </a:txBody>
                  <a:tcPr/>
                </a:tc>
                <a:tc>
                  <a:txBody>
                    <a:bodyPr/>
                    <a:lstStyle/>
                    <a:p>
                      <a:r>
                        <a:rPr lang="en-US" altLang="zh-CN" dirty="0"/>
                        <a:t>B</a:t>
                      </a:r>
                      <a:endParaRPr lang="zh-CN" altLang="en-US" dirty="0"/>
                    </a:p>
                  </a:txBody>
                  <a:tcPr/>
                </a:tc>
                <a:extLst>
                  <a:ext uri="{0D108BD9-81ED-4DB2-BD59-A6C34878D82A}">
                    <a16:rowId xmlns:a16="http://schemas.microsoft.com/office/drawing/2014/main" val="10000"/>
                  </a:ext>
                </a:extLst>
              </a:tr>
            </a:tbl>
          </a:graphicData>
        </a:graphic>
      </p:graphicFrame>
      <p:graphicFrame>
        <p:nvGraphicFramePr>
          <p:cNvPr id="6" name="表格 6"/>
          <p:cNvGraphicFramePr>
            <a:graphicFrameLocks noGrp="1"/>
          </p:cNvGraphicFramePr>
          <p:nvPr/>
        </p:nvGraphicFramePr>
        <p:xfrm>
          <a:off x="120149" y="3630454"/>
          <a:ext cx="11941464" cy="370840"/>
        </p:xfrm>
        <a:graphic>
          <a:graphicData uri="http://schemas.openxmlformats.org/drawingml/2006/table">
            <a:tbl>
              <a:tblPr firstRow="1" bandRow="1">
                <a:tableStyleId>{5C22544A-7EE6-4342-B048-85BDC9FD1C3A}</a:tableStyleId>
              </a:tblPr>
              <a:tblGrid>
                <a:gridCol w="497561">
                  <a:extLst>
                    <a:ext uri="{9D8B030D-6E8A-4147-A177-3AD203B41FA5}">
                      <a16:colId xmlns:a16="http://schemas.microsoft.com/office/drawing/2014/main" val="20000"/>
                    </a:ext>
                  </a:extLst>
                </a:gridCol>
                <a:gridCol w="497561">
                  <a:extLst>
                    <a:ext uri="{9D8B030D-6E8A-4147-A177-3AD203B41FA5}">
                      <a16:colId xmlns:a16="http://schemas.microsoft.com/office/drawing/2014/main" val="20001"/>
                    </a:ext>
                  </a:extLst>
                </a:gridCol>
                <a:gridCol w="497840">
                  <a:extLst>
                    <a:ext uri="{9D8B030D-6E8A-4147-A177-3AD203B41FA5}">
                      <a16:colId xmlns:a16="http://schemas.microsoft.com/office/drawing/2014/main" val="20002"/>
                    </a:ext>
                  </a:extLst>
                </a:gridCol>
                <a:gridCol w="497282">
                  <a:extLst>
                    <a:ext uri="{9D8B030D-6E8A-4147-A177-3AD203B41FA5}">
                      <a16:colId xmlns:a16="http://schemas.microsoft.com/office/drawing/2014/main" val="20003"/>
                    </a:ext>
                  </a:extLst>
                </a:gridCol>
                <a:gridCol w="497561">
                  <a:extLst>
                    <a:ext uri="{9D8B030D-6E8A-4147-A177-3AD203B41FA5}">
                      <a16:colId xmlns:a16="http://schemas.microsoft.com/office/drawing/2014/main" val="20004"/>
                    </a:ext>
                  </a:extLst>
                </a:gridCol>
                <a:gridCol w="497561">
                  <a:extLst>
                    <a:ext uri="{9D8B030D-6E8A-4147-A177-3AD203B41FA5}">
                      <a16:colId xmlns:a16="http://schemas.microsoft.com/office/drawing/2014/main" val="20005"/>
                    </a:ext>
                  </a:extLst>
                </a:gridCol>
                <a:gridCol w="497561">
                  <a:extLst>
                    <a:ext uri="{9D8B030D-6E8A-4147-A177-3AD203B41FA5}">
                      <a16:colId xmlns:a16="http://schemas.microsoft.com/office/drawing/2014/main" val="20006"/>
                    </a:ext>
                  </a:extLst>
                </a:gridCol>
                <a:gridCol w="497561">
                  <a:extLst>
                    <a:ext uri="{9D8B030D-6E8A-4147-A177-3AD203B41FA5}">
                      <a16:colId xmlns:a16="http://schemas.microsoft.com/office/drawing/2014/main" val="20007"/>
                    </a:ext>
                  </a:extLst>
                </a:gridCol>
                <a:gridCol w="497561">
                  <a:extLst>
                    <a:ext uri="{9D8B030D-6E8A-4147-A177-3AD203B41FA5}">
                      <a16:colId xmlns:a16="http://schemas.microsoft.com/office/drawing/2014/main" val="20008"/>
                    </a:ext>
                  </a:extLst>
                </a:gridCol>
                <a:gridCol w="497561">
                  <a:extLst>
                    <a:ext uri="{9D8B030D-6E8A-4147-A177-3AD203B41FA5}">
                      <a16:colId xmlns:a16="http://schemas.microsoft.com/office/drawing/2014/main" val="20009"/>
                    </a:ext>
                  </a:extLst>
                </a:gridCol>
                <a:gridCol w="497561">
                  <a:extLst>
                    <a:ext uri="{9D8B030D-6E8A-4147-A177-3AD203B41FA5}">
                      <a16:colId xmlns:a16="http://schemas.microsoft.com/office/drawing/2014/main" val="20010"/>
                    </a:ext>
                  </a:extLst>
                </a:gridCol>
                <a:gridCol w="497561">
                  <a:extLst>
                    <a:ext uri="{9D8B030D-6E8A-4147-A177-3AD203B41FA5}">
                      <a16:colId xmlns:a16="http://schemas.microsoft.com/office/drawing/2014/main" val="20011"/>
                    </a:ext>
                  </a:extLst>
                </a:gridCol>
                <a:gridCol w="497561">
                  <a:extLst>
                    <a:ext uri="{9D8B030D-6E8A-4147-A177-3AD203B41FA5}">
                      <a16:colId xmlns:a16="http://schemas.microsoft.com/office/drawing/2014/main" val="20012"/>
                    </a:ext>
                  </a:extLst>
                </a:gridCol>
                <a:gridCol w="497561">
                  <a:extLst>
                    <a:ext uri="{9D8B030D-6E8A-4147-A177-3AD203B41FA5}">
                      <a16:colId xmlns:a16="http://schemas.microsoft.com/office/drawing/2014/main" val="20013"/>
                    </a:ext>
                  </a:extLst>
                </a:gridCol>
                <a:gridCol w="497561">
                  <a:extLst>
                    <a:ext uri="{9D8B030D-6E8A-4147-A177-3AD203B41FA5}">
                      <a16:colId xmlns:a16="http://schemas.microsoft.com/office/drawing/2014/main" val="20014"/>
                    </a:ext>
                  </a:extLst>
                </a:gridCol>
                <a:gridCol w="497561">
                  <a:extLst>
                    <a:ext uri="{9D8B030D-6E8A-4147-A177-3AD203B41FA5}">
                      <a16:colId xmlns:a16="http://schemas.microsoft.com/office/drawing/2014/main" val="20015"/>
                    </a:ext>
                  </a:extLst>
                </a:gridCol>
                <a:gridCol w="497561">
                  <a:extLst>
                    <a:ext uri="{9D8B030D-6E8A-4147-A177-3AD203B41FA5}">
                      <a16:colId xmlns:a16="http://schemas.microsoft.com/office/drawing/2014/main" val="20016"/>
                    </a:ext>
                  </a:extLst>
                </a:gridCol>
                <a:gridCol w="497561">
                  <a:extLst>
                    <a:ext uri="{9D8B030D-6E8A-4147-A177-3AD203B41FA5}">
                      <a16:colId xmlns:a16="http://schemas.microsoft.com/office/drawing/2014/main" val="20017"/>
                    </a:ext>
                  </a:extLst>
                </a:gridCol>
                <a:gridCol w="497561">
                  <a:extLst>
                    <a:ext uri="{9D8B030D-6E8A-4147-A177-3AD203B41FA5}">
                      <a16:colId xmlns:a16="http://schemas.microsoft.com/office/drawing/2014/main" val="20018"/>
                    </a:ext>
                  </a:extLst>
                </a:gridCol>
                <a:gridCol w="497561">
                  <a:extLst>
                    <a:ext uri="{9D8B030D-6E8A-4147-A177-3AD203B41FA5}">
                      <a16:colId xmlns:a16="http://schemas.microsoft.com/office/drawing/2014/main" val="20019"/>
                    </a:ext>
                  </a:extLst>
                </a:gridCol>
                <a:gridCol w="497561">
                  <a:extLst>
                    <a:ext uri="{9D8B030D-6E8A-4147-A177-3AD203B41FA5}">
                      <a16:colId xmlns:a16="http://schemas.microsoft.com/office/drawing/2014/main" val="20020"/>
                    </a:ext>
                  </a:extLst>
                </a:gridCol>
                <a:gridCol w="497561">
                  <a:extLst>
                    <a:ext uri="{9D8B030D-6E8A-4147-A177-3AD203B41FA5}">
                      <a16:colId xmlns:a16="http://schemas.microsoft.com/office/drawing/2014/main" val="20021"/>
                    </a:ext>
                  </a:extLst>
                </a:gridCol>
                <a:gridCol w="497561">
                  <a:extLst>
                    <a:ext uri="{9D8B030D-6E8A-4147-A177-3AD203B41FA5}">
                      <a16:colId xmlns:a16="http://schemas.microsoft.com/office/drawing/2014/main" val="20022"/>
                    </a:ext>
                  </a:extLst>
                </a:gridCol>
                <a:gridCol w="497561">
                  <a:extLst>
                    <a:ext uri="{9D8B030D-6E8A-4147-A177-3AD203B41FA5}">
                      <a16:colId xmlns:a16="http://schemas.microsoft.com/office/drawing/2014/main" val="20023"/>
                    </a:ext>
                  </a:extLst>
                </a:gridCol>
              </a:tblGrid>
              <a:tr h="370840">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tc>
                  <a:txBody>
                    <a:bodyPr/>
                    <a:lstStyle/>
                    <a:p>
                      <a:r>
                        <a:rPr lang="en-US" altLang="zh-CN" dirty="0"/>
                        <a:t>11</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a:t>
                      </a:r>
                      <a:endParaRPr lang="zh-CN" altLang="en-US" dirty="0"/>
                    </a:p>
                  </a:txBody>
                  <a:tcPr/>
                </a:tc>
                <a:tc>
                  <a:txBody>
                    <a:bodyPr/>
                    <a:lstStyle/>
                    <a:p>
                      <a:r>
                        <a:rPr lang="en-US" altLang="zh-CN" dirty="0"/>
                        <a:t>14</a:t>
                      </a:r>
                      <a:endParaRPr lang="zh-CN" altLang="en-US" dirty="0"/>
                    </a:p>
                  </a:txBody>
                  <a:tcPr/>
                </a:tc>
                <a:tc>
                  <a:txBody>
                    <a:bodyPr/>
                    <a:lstStyle/>
                    <a:p>
                      <a:r>
                        <a:rPr lang="en-US" altLang="zh-CN" dirty="0"/>
                        <a:t>15</a:t>
                      </a:r>
                      <a:endParaRPr lang="zh-CN" altLang="en-US" dirty="0"/>
                    </a:p>
                  </a:txBody>
                  <a:tcPr/>
                </a:tc>
                <a:tc>
                  <a:txBody>
                    <a:bodyPr/>
                    <a:lstStyle/>
                    <a:p>
                      <a:r>
                        <a:rPr lang="en-US" altLang="zh-CN" dirty="0"/>
                        <a:t>16</a:t>
                      </a:r>
                      <a:endParaRPr lang="zh-CN" altLang="en-US" dirty="0"/>
                    </a:p>
                  </a:txBody>
                  <a:tcPr/>
                </a:tc>
                <a:tc>
                  <a:txBody>
                    <a:bodyPr/>
                    <a:lstStyle/>
                    <a:p>
                      <a:r>
                        <a:rPr lang="en-US" altLang="zh-CN" dirty="0"/>
                        <a:t>17</a:t>
                      </a:r>
                      <a:endParaRPr lang="zh-CN" altLang="en-US" dirty="0"/>
                    </a:p>
                  </a:txBody>
                  <a:tcPr/>
                </a:tc>
                <a:tc>
                  <a:txBody>
                    <a:bodyPr/>
                    <a:lstStyle/>
                    <a:p>
                      <a:r>
                        <a:rPr lang="en-US" altLang="zh-CN" dirty="0"/>
                        <a:t>18</a:t>
                      </a:r>
                      <a:endParaRPr lang="zh-CN" altLang="en-US" dirty="0"/>
                    </a:p>
                  </a:txBody>
                  <a:tcPr/>
                </a:tc>
                <a:tc>
                  <a:txBody>
                    <a:bodyPr/>
                    <a:lstStyle/>
                    <a:p>
                      <a:r>
                        <a:rPr lang="en-US" altLang="zh-CN" dirty="0"/>
                        <a:t>19</a:t>
                      </a:r>
                      <a:endParaRPr lang="zh-CN" altLang="en-US" dirty="0"/>
                    </a:p>
                  </a:txBody>
                  <a:tcPr/>
                </a:tc>
                <a:tc>
                  <a:txBody>
                    <a:bodyPr/>
                    <a:lstStyle/>
                    <a:p>
                      <a:r>
                        <a:rPr lang="en-US" altLang="zh-CN" dirty="0"/>
                        <a:t>20</a:t>
                      </a:r>
                      <a:endParaRPr lang="zh-CN" altLang="en-US" dirty="0"/>
                    </a:p>
                  </a:txBody>
                  <a:tcPr/>
                </a:tc>
                <a:tc>
                  <a:txBody>
                    <a:bodyPr/>
                    <a:lstStyle/>
                    <a:p>
                      <a:r>
                        <a:rPr lang="en-US" altLang="zh-CN" dirty="0"/>
                        <a:t>21</a:t>
                      </a:r>
                      <a:endParaRPr lang="zh-CN" altLang="en-US" dirty="0"/>
                    </a:p>
                  </a:txBody>
                  <a:tcPr/>
                </a:tc>
                <a:tc>
                  <a:txBody>
                    <a:bodyPr/>
                    <a:lstStyle/>
                    <a:p>
                      <a:r>
                        <a:rPr lang="en-US" altLang="zh-CN" dirty="0"/>
                        <a:t>22</a:t>
                      </a:r>
                      <a:endParaRPr lang="zh-CN" altLang="en-US" dirty="0"/>
                    </a:p>
                  </a:txBody>
                  <a:tcPr/>
                </a:tc>
                <a:tc>
                  <a:txBody>
                    <a:bodyPr/>
                    <a:lstStyle/>
                    <a:p>
                      <a:r>
                        <a:rPr lang="en-US" altLang="zh-CN" dirty="0"/>
                        <a:t>23</a:t>
                      </a:r>
                      <a:endParaRPr lang="zh-CN" altLang="en-US" dirty="0"/>
                    </a:p>
                  </a:txBody>
                  <a:tcPr/>
                </a:tc>
                <a:tc>
                  <a:txBody>
                    <a:bodyPr/>
                    <a:lstStyle/>
                    <a:p>
                      <a:r>
                        <a:rPr lang="en-US" altLang="zh-CN" dirty="0"/>
                        <a:t>24</a:t>
                      </a:r>
                      <a:endParaRPr lang="zh-CN" altLang="en-US" dirty="0"/>
                    </a:p>
                  </a:txBody>
                  <a:tcPr/>
                </a:tc>
                <a:extLst>
                  <a:ext uri="{0D108BD9-81ED-4DB2-BD59-A6C34878D82A}">
                    <a16:rowId xmlns:a16="http://schemas.microsoft.com/office/drawing/2014/main" val="10000"/>
                  </a:ext>
                </a:extLst>
              </a:tr>
            </a:tbl>
          </a:graphicData>
        </a:graphic>
      </p:graphicFrame>
      <p:graphicFrame>
        <p:nvGraphicFramePr>
          <p:cNvPr id="8" name="表格 6"/>
          <p:cNvGraphicFramePr>
            <a:graphicFrameLocks noGrp="1"/>
          </p:cNvGraphicFramePr>
          <p:nvPr/>
        </p:nvGraphicFramePr>
        <p:xfrm>
          <a:off x="125268" y="6311900"/>
          <a:ext cx="11941464" cy="370840"/>
        </p:xfrm>
        <a:graphic>
          <a:graphicData uri="http://schemas.openxmlformats.org/drawingml/2006/table">
            <a:tbl>
              <a:tblPr firstRow="1" bandRow="1">
                <a:tableStyleId>{5C22544A-7EE6-4342-B048-85BDC9FD1C3A}</a:tableStyleId>
              </a:tblPr>
              <a:tblGrid>
                <a:gridCol w="497561">
                  <a:extLst>
                    <a:ext uri="{9D8B030D-6E8A-4147-A177-3AD203B41FA5}">
                      <a16:colId xmlns:a16="http://schemas.microsoft.com/office/drawing/2014/main" val="20000"/>
                    </a:ext>
                  </a:extLst>
                </a:gridCol>
                <a:gridCol w="497561">
                  <a:extLst>
                    <a:ext uri="{9D8B030D-6E8A-4147-A177-3AD203B41FA5}">
                      <a16:colId xmlns:a16="http://schemas.microsoft.com/office/drawing/2014/main" val="20001"/>
                    </a:ext>
                  </a:extLst>
                </a:gridCol>
                <a:gridCol w="497561">
                  <a:extLst>
                    <a:ext uri="{9D8B030D-6E8A-4147-A177-3AD203B41FA5}">
                      <a16:colId xmlns:a16="http://schemas.microsoft.com/office/drawing/2014/main" val="20002"/>
                    </a:ext>
                  </a:extLst>
                </a:gridCol>
                <a:gridCol w="497561">
                  <a:extLst>
                    <a:ext uri="{9D8B030D-6E8A-4147-A177-3AD203B41FA5}">
                      <a16:colId xmlns:a16="http://schemas.microsoft.com/office/drawing/2014/main" val="20003"/>
                    </a:ext>
                  </a:extLst>
                </a:gridCol>
                <a:gridCol w="497561">
                  <a:extLst>
                    <a:ext uri="{9D8B030D-6E8A-4147-A177-3AD203B41FA5}">
                      <a16:colId xmlns:a16="http://schemas.microsoft.com/office/drawing/2014/main" val="20004"/>
                    </a:ext>
                  </a:extLst>
                </a:gridCol>
                <a:gridCol w="497561">
                  <a:extLst>
                    <a:ext uri="{9D8B030D-6E8A-4147-A177-3AD203B41FA5}">
                      <a16:colId xmlns:a16="http://schemas.microsoft.com/office/drawing/2014/main" val="20005"/>
                    </a:ext>
                  </a:extLst>
                </a:gridCol>
                <a:gridCol w="497561">
                  <a:extLst>
                    <a:ext uri="{9D8B030D-6E8A-4147-A177-3AD203B41FA5}">
                      <a16:colId xmlns:a16="http://schemas.microsoft.com/office/drawing/2014/main" val="20006"/>
                    </a:ext>
                  </a:extLst>
                </a:gridCol>
                <a:gridCol w="497561">
                  <a:extLst>
                    <a:ext uri="{9D8B030D-6E8A-4147-A177-3AD203B41FA5}">
                      <a16:colId xmlns:a16="http://schemas.microsoft.com/office/drawing/2014/main" val="20007"/>
                    </a:ext>
                  </a:extLst>
                </a:gridCol>
                <a:gridCol w="497561">
                  <a:extLst>
                    <a:ext uri="{9D8B030D-6E8A-4147-A177-3AD203B41FA5}">
                      <a16:colId xmlns:a16="http://schemas.microsoft.com/office/drawing/2014/main" val="20008"/>
                    </a:ext>
                  </a:extLst>
                </a:gridCol>
                <a:gridCol w="497561">
                  <a:extLst>
                    <a:ext uri="{9D8B030D-6E8A-4147-A177-3AD203B41FA5}">
                      <a16:colId xmlns:a16="http://schemas.microsoft.com/office/drawing/2014/main" val="20009"/>
                    </a:ext>
                  </a:extLst>
                </a:gridCol>
                <a:gridCol w="497561">
                  <a:extLst>
                    <a:ext uri="{9D8B030D-6E8A-4147-A177-3AD203B41FA5}">
                      <a16:colId xmlns:a16="http://schemas.microsoft.com/office/drawing/2014/main" val="20010"/>
                    </a:ext>
                  </a:extLst>
                </a:gridCol>
                <a:gridCol w="497561">
                  <a:extLst>
                    <a:ext uri="{9D8B030D-6E8A-4147-A177-3AD203B41FA5}">
                      <a16:colId xmlns:a16="http://schemas.microsoft.com/office/drawing/2014/main" val="20011"/>
                    </a:ext>
                  </a:extLst>
                </a:gridCol>
                <a:gridCol w="497561">
                  <a:extLst>
                    <a:ext uri="{9D8B030D-6E8A-4147-A177-3AD203B41FA5}">
                      <a16:colId xmlns:a16="http://schemas.microsoft.com/office/drawing/2014/main" val="20012"/>
                    </a:ext>
                  </a:extLst>
                </a:gridCol>
                <a:gridCol w="497561">
                  <a:extLst>
                    <a:ext uri="{9D8B030D-6E8A-4147-A177-3AD203B41FA5}">
                      <a16:colId xmlns:a16="http://schemas.microsoft.com/office/drawing/2014/main" val="20013"/>
                    </a:ext>
                  </a:extLst>
                </a:gridCol>
                <a:gridCol w="497561">
                  <a:extLst>
                    <a:ext uri="{9D8B030D-6E8A-4147-A177-3AD203B41FA5}">
                      <a16:colId xmlns:a16="http://schemas.microsoft.com/office/drawing/2014/main" val="20014"/>
                    </a:ext>
                  </a:extLst>
                </a:gridCol>
                <a:gridCol w="497561">
                  <a:extLst>
                    <a:ext uri="{9D8B030D-6E8A-4147-A177-3AD203B41FA5}">
                      <a16:colId xmlns:a16="http://schemas.microsoft.com/office/drawing/2014/main" val="20015"/>
                    </a:ext>
                  </a:extLst>
                </a:gridCol>
                <a:gridCol w="497561">
                  <a:extLst>
                    <a:ext uri="{9D8B030D-6E8A-4147-A177-3AD203B41FA5}">
                      <a16:colId xmlns:a16="http://schemas.microsoft.com/office/drawing/2014/main" val="20016"/>
                    </a:ext>
                  </a:extLst>
                </a:gridCol>
                <a:gridCol w="497561">
                  <a:extLst>
                    <a:ext uri="{9D8B030D-6E8A-4147-A177-3AD203B41FA5}">
                      <a16:colId xmlns:a16="http://schemas.microsoft.com/office/drawing/2014/main" val="20017"/>
                    </a:ext>
                  </a:extLst>
                </a:gridCol>
                <a:gridCol w="497561">
                  <a:extLst>
                    <a:ext uri="{9D8B030D-6E8A-4147-A177-3AD203B41FA5}">
                      <a16:colId xmlns:a16="http://schemas.microsoft.com/office/drawing/2014/main" val="20018"/>
                    </a:ext>
                  </a:extLst>
                </a:gridCol>
                <a:gridCol w="497561">
                  <a:extLst>
                    <a:ext uri="{9D8B030D-6E8A-4147-A177-3AD203B41FA5}">
                      <a16:colId xmlns:a16="http://schemas.microsoft.com/office/drawing/2014/main" val="20019"/>
                    </a:ext>
                  </a:extLst>
                </a:gridCol>
                <a:gridCol w="497561">
                  <a:extLst>
                    <a:ext uri="{9D8B030D-6E8A-4147-A177-3AD203B41FA5}">
                      <a16:colId xmlns:a16="http://schemas.microsoft.com/office/drawing/2014/main" val="20020"/>
                    </a:ext>
                  </a:extLst>
                </a:gridCol>
                <a:gridCol w="497561">
                  <a:extLst>
                    <a:ext uri="{9D8B030D-6E8A-4147-A177-3AD203B41FA5}">
                      <a16:colId xmlns:a16="http://schemas.microsoft.com/office/drawing/2014/main" val="20021"/>
                    </a:ext>
                  </a:extLst>
                </a:gridCol>
                <a:gridCol w="497561">
                  <a:extLst>
                    <a:ext uri="{9D8B030D-6E8A-4147-A177-3AD203B41FA5}">
                      <a16:colId xmlns:a16="http://schemas.microsoft.com/office/drawing/2014/main" val="20022"/>
                    </a:ext>
                  </a:extLst>
                </a:gridCol>
                <a:gridCol w="497561">
                  <a:extLst>
                    <a:ext uri="{9D8B030D-6E8A-4147-A177-3AD203B41FA5}">
                      <a16:colId xmlns:a16="http://schemas.microsoft.com/office/drawing/2014/main" val="20023"/>
                    </a:ext>
                  </a:extLst>
                </a:gridCol>
              </a:tblGrid>
              <a:tr h="370840">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tc>
                  <a:txBody>
                    <a:bodyPr/>
                    <a:lstStyle/>
                    <a:p>
                      <a:r>
                        <a:rPr lang="en-US" altLang="zh-CN" dirty="0"/>
                        <a:t>11</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a:t>
                      </a:r>
                      <a:endParaRPr lang="zh-CN" altLang="en-US" dirty="0"/>
                    </a:p>
                  </a:txBody>
                  <a:tcPr/>
                </a:tc>
                <a:tc>
                  <a:txBody>
                    <a:bodyPr/>
                    <a:lstStyle/>
                    <a:p>
                      <a:r>
                        <a:rPr lang="en-US" altLang="zh-CN" dirty="0"/>
                        <a:t>14</a:t>
                      </a:r>
                      <a:endParaRPr lang="zh-CN" altLang="en-US" dirty="0"/>
                    </a:p>
                  </a:txBody>
                  <a:tcPr/>
                </a:tc>
                <a:tc>
                  <a:txBody>
                    <a:bodyPr/>
                    <a:lstStyle/>
                    <a:p>
                      <a:r>
                        <a:rPr lang="en-US" altLang="zh-CN" dirty="0"/>
                        <a:t>15</a:t>
                      </a:r>
                      <a:endParaRPr lang="zh-CN" altLang="en-US" dirty="0"/>
                    </a:p>
                  </a:txBody>
                  <a:tcPr/>
                </a:tc>
                <a:tc>
                  <a:txBody>
                    <a:bodyPr/>
                    <a:lstStyle/>
                    <a:p>
                      <a:r>
                        <a:rPr lang="en-US" altLang="zh-CN" dirty="0"/>
                        <a:t>16</a:t>
                      </a:r>
                      <a:endParaRPr lang="zh-CN" altLang="en-US" dirty="0"/>
                    </a:p>
                  </a:txBody>
                  <a:tcPr/>
                </a:tc>
                <a:tc>
                  <a:txBody>
                    <a:bodyPr/>
                    <a:lstStyle/>
                    <a:p>
                      <a:r>
                        <a:rPr lang="en-US" altLang="zh-CN" dirty="0"/>
                        <a:t>17</a:t>
                      </a:r>
                      <a:endParaRPr lang="zh-CN" altLang="en-US" dirty="0"/>
                    </a:p>
                  </a:txBody>
                  <a:tcPr/>
                </a:tc>
                <a:tc>
                  <a:txBody>
                    <a:bodyPr/>
                    <a:lstStyle/>
                    <a:p>
                      <a:r>
                        <a:rPr lang="en-US" altLang="zh-CN" dirty="0"/>
                        <a:t>18</a:t>
                      </a:r>
                      <a:endParaRPr lang="zh-CN" altLang="en-US" dirty="0"/>
                    </a:p>
                  </a:txBody>
                  <a:tcPr/>
                </a:tc>
                <a:tc>
                  <a:txBody>
                    <a:bodyPr/>
                    <a:lstStyle/>
                    <a:p>
                      <a:r>
                        <a:rPr lang="en-US" altLang="zh-CN" dirty="0"/>
                        <a:t>19</a:t>
                      </a:r>
                      <a:endParaRPr lang="zh-CN" altLang="en-US" dirty="0"/>
                    </a:p>
                  </a:txBody>
                  <a:tcPr/>
                </a:tc>
                <a:tc>
                  <a:txBody>
                    <a:bodyPr/>
                    <a:lstStyle/>
                    <a:p>
                      <a:r>
                        <a:rPr lang="en-US" altLang="zh-CN" dirty="0"/>
                        <a:t>20</a:t>
                      </a:r>
                      <a:endParaRPr lang="zh-CN" altLang="en-US" dirty="0"/>
                    </a:p>
                  </a:txBody>
                  <a:tcPr/>
                </a:tc>
                <a:tc>
                  <a:txBody>
                    <a:bodyPr/>
                    <a:lstStyle/>
                    <a:p>
                      <a:r>
                        <a:rPr lang="en-US" altLang="zh-CN" dirty="0"/>
                        <a:t>21</a:t>
                      </a:r>
                      <a:endParaRPr lang="zh-CN" altLang="en-US" dirty="0"/>
                    </a:p>
                  </a:txBody>
                  <a:tcPr/>
                </a:tc>
                <a:tc>
                  <a:txBody>
                    <a:bodyPr/>
                    <a:lstStyle/>
                    <a:p>
                      <a:r>
                        <a:rPr lang="en-US" altLang="zh-CN" dirty="0"/>
                        <a:t>22</a:t>
                      </a:r>
                      <a:endParaRPr lang="zh-CN" altLang="en-US" dirty="0"/>
                    </a:p>
                  </a:txBody>
                  <a:tcPr/>
                </a:tc>
                <a:tc>
                  <a:txBody>
                    <a:bodyPr/>
                    <a:lstStyle/>
                    <a:p>
                      <a:r>
                        <a:rPr lang="en-US" altLang="zh-CN" dirty="0"/>
                        <a:t>23</a:t>
                      </a:r>
                      <a:endParaRPr lang="zh-CN" altLang="en-US" dirty="0"/>
                    </a:p>
                  </a:txBody>
                  <a:tcPr/>
                </a:tc>
                <a:tc>
                  <a:txBody>
                    <a:bodyPr/>
                    <a:lstStyle/>
                    <a:p>
                      <a:r>
                        <a:rPr lang="en-US" altLang="zh-CN" dirty="0"/>
                        <a:t>24</a:t>
                      </a:r>
                      <a:endParaRPr lang="zh-CN" altLang="en-US" dirty="0"/>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应用程序设计（分时段与优先级的冲突）</a:t>
            </a:r>
          </a:p>
        </p:txBody>
      </p:sp>
      <p:sp>
        <p:nvSpPr>
          <p:cNvPr id="3" name="内容占位符 2"/>
          <p:cNvSpPr>
            <a:spLocks noGrp="1"/>
          </p:cNvSpPr>
          <p:nvPr>
            <p:ph idx="1"/>
          </p:nvPr>
        </p:nvSpPr>
        <p:spPr/>
        <p:txBody>
          <a:bodyPr/>
          <a:lstStyle/>
          <a:p>
            <a:pPr marL="0" indent="0">
              <a:buNone/>
            </a:pPr>
            <a:r>
              <a:rPr lang="zh-CN" altLang="en-US" b="1" dirty="0">
                <a:solidFill>
                  <a:schemeClr val="bg1"/>
                </a:solidFill>
              </a:rPr>
              <a:t>原因？</a:t>
            </a:r>
            <a:endParaRPr lang="en-US" altLang="zh-CN" b="1" dirty="0">
              <a:solidFill>
                <a:schemeClr val="bg1"/>
              </a:solidFill>
            </a:endParaRPr>
          </a:p>
          <a:p>
            <a:pPr marL="0" indent="0">
              <a:lnSpc>
                <a:spcPct val="150000"/>
              </a:lnSpc>
              <a:buNone/>
            </a:pPr>
            <a:r>
              <a:rPr lang="en-US" altLang="zh-CN" sz="2000" b="1" dirty="0">
                <a:solidFill>
                  <a:schemeClr val="bg1"/>
                </a:solidFill>
              </a:rPr>
              <a:t>	</a:t>
            </a:r>
            <a:r>
              <a:rPr lang="zh-CN" altLang="en-US" sz="2000" b="1" dirty="0">
                <a:solidFill>
                  <a:schemeClr val="bg1"/>
                </a:solidFill>
              </a:rPr>
              <a:t>当</a:t>
            </a:r>
            <a:r>
              <a:rPr lang="en-US" altLang="zh-CN" sz="2000" b="1" dirty="0">
                <a:solidFill>
                  <a:schemeClr val="bg1"/>
                </a:solidFill>
              </a:rPr>
              <a:t>E</a:t>
            </a:r>
            <a:r>
              <a:rPr lang="zh-CN" altLang="en-US" sz="2000" b="1" dirty="0">
                <a:solidFill>
                  <a:schemeClr val="bg1"/>
                </a:solidFill>
              </a:rPr>
              <a:t>被安置到</a:t>
            </a:r>
            <a:r>
              <a:rPr lang="en-US" altLang="zh-CN" sz="2000" b="1" dirty="0">
                <a:solidFill>
                  <a:schemeClr val="bg1"/>
                </a:solidFill>
              </a:rPr>
              <a:t>12</a:t>
            </a:r>
            <a:r>
              <a:rPr lang="zh-CN" altLang="en-US" sz="2000" b="1" dirty="0">
                <a:solidFill>
                  <a:schemeClr val="bg1"/>
                </a:solidFill>
              </a:rPr>
              <a:t>时，后方的</a:t>
            </a:r>
            <a:r>
              <a:rPr lang="en-US" altLang="zh-CN" sz="2000" b="1" dirty="0">
                <a:solidFill>
                  <a:schemeClr val="bg1"/>
                </a:solidFill>
              </a:rPr>
              <a:t>13</a:t>
            </a:r>
            <a:r>
              <a:rPr lang="zh-CN" altLang="en-US" sz="2000" b="1" dirty="0">
                <a:solidFill>
                  <a:schemeClr val="bg1"/>
                </a:solidFill>
              </a:rPr>
              <a:t>上的</a:t>
            </a:r>
            <a:r>
              <a:rPr lang="en-US" altLang="zh-CN" sz="2000" b="1" dirty="0">
                <a:solidFill>
                  <a:schemeClr val="bg1"/>
                </a:solidFill>
              </a:rPr>
              <a:t>D</a:t>
            </a:r>
            <a:r>
              <a:rPr lang="zh-CN" altLang="en-US" sz="2000" b="1" dirty="0">
                <a:solidFill>
                  <a:schemeClr val="bg1"/>
                </a:solidFill>
              </a:rPr>
              <a:t>与其两次握手时，发现</a:t>
            </a:r>
            <a:r>
              <a:rPr lang="en-US" altLang="zh-CN" sz="2000" b="1" dirty="0">
                <a:solidFill>
                  <a:schemeClr val="bg1"/>
                </a:solidFill>
              </a:rPr>
              <a:t>E</a:t>
            </a:r>
            <a:r>
              <a:rPr lang="zh-CN" altLang="en-US" sz="2000" b="1" dirty="0">
                <a:solidFill>
                  <a:schemeClr val="bg1"/>
                </a:solidFill>
              </a:rPr>
              <a:t>并没有办法被移动到</a:t>
            </a:r>
            <a:r>
              <a:rPr lang="en-US" altLang="zh-CN" sz="2000" b="1" dirty="0">
                <a:solidFill>
                  <a:schemeClr val="bg1"/>
                </a:solidFill>
              </a:rPr>
              <a:t>13</a:t>
            </a:r>
            <a:r>
              <a:rPr lang="zh-CN" altLang="en-US" sz="2000" b="1" dirty="0">
                <a:solidFill>
                  <a:schemeClr val="bg1"/>
                </a:solidFill>
              </a:rPr>
              <a:t>，因为</a:t>
            </a:r>
            <a:r>
              <a:rPr lang="en-US" altLang="zh-CN" sz="2000" b="1" dirty="0">
                <a:solidFill>
                  <a:schemeClr val="bg1"/>
                </a:solidFill>
              </a:rPr>
              <a:t>E</a:t>
            </a:r>
            <a:r>
              <a:rPr lang="zh-CN" altLang="en-US" sz="2000" b="1" dirty="0">
                <a:solidFill>
                  <a:schemeClr val="bg1"/>
                </a:solidFill>
              </a:rPr>
              <a:t>的可执行时段是</a:t>
            </a:r>
            <a:r>
              <a:rPr lang="en-US" altLang="zh-CN" sz="2000" b="1" dirty="0">
                <a:solidFill>
                  <a:schemeClr val="bg1"/>
                </a:solidFill>
              </a:rPr>
              <a:t>10-12</a:t>
            </a:r>
            <a:r>
              <a:rPr lang="zh-CN" altLang="en-US" sz="2000" b="1" dirty="0">
                <a:solidFill>
                  <a:schemeClr val="bg1"/>
                </a:solidFill>
              </a:rPr>
              <a:t>、</a:t>
            </a:r>
            <a:r>
              <a:rPr lang="en-US" altLang="zh-CN" sz="2000" b="1" dirty="0">
                <a:solidFill>
                  <a:schemeClr val="bg1"/>
                </a:solidFill>
              </a:rPr>
              <a:t>17-19</a:t>
            </a:r>
            <a:r>
              <a:rPr lang="zh-CN" altLang="en-US" sz="2000" b="1" dirty="0">
                <a:solidFill>
                  <a:schemeClr val="bg1"/>
                </a:solidFill>
              </a:rPr>
              <a:t>。因此不能交换。而</a:t>
            </a:r>
            <a:r>
              <a:rPr lang="en-US" altLang="zh-CN" sz="2000" b="1" dirty="0">
                <a:solidFill>
                  <a:schemeClr val="bg1"/>
                </a:solidFill>
              </a:rPr>
              <a:t>E</a:t>
            </a:r>
            <a:r>
              <a:rPr lang="zh-CN" altLang="en-US" sz="2000" b="1" dirty="0">
                <a:solidFill>
                  <a:schemeClr val="bg1"/>
                </a:solidFill>
              </a:rPr>
              <a:t>和</a:t>
            </a:r>
            <a:r>
              <a:rPr lang="en-US" altLang="zh-CN" sz="2000" b="1" dirty="0">
                <a:solidFill>
                  <a:schemeClr val="bg1"/>
                </a:solidFill>
              </a:rPr>
              <a:t>17</a:t>
            </a:r>
            <a:r>
              <a:rPr lang="zh-CN" altLang="en-US" sz="2000" b="1" dirty="0">
                <a:solidFill>
                  <a:schemeClr val="bg1"/>
                </a:solidFill>
              </a:rPr>
              <a:t>，</a:t>
            </a:r>
            <a:r>
              <a:rPr lang="en-US" altLang="zh-CN" sz="2000" b="1" dirty="0">
                <a:solidFill>
                  <a:schemeClr val="bg1"/>
                </a:solidFill>
              </a:rPr>
              <a:t>18</a:t>
            </a:r>
            <a:r>
              <a:rPr lang="zh-CN" altLang="en-US" sz="2000" b="1" dirty="0">
                <a:solidFill>
                  <a:schemeClr val="bg1"/>
                </a:solidFill>
              </a:rPr>
              <a:t>比较时，由于</a:t>
            </a:r>
            <a:r>
              <a:rPr lang="en-US" altLang="zh-CN" sz="2000" b="1" dirty="0">
                <a:solidFill>
                  <a:schemeClr val="bg1"/>
                </a:solidFill>
              </a:rPr>
              <a:t>17</a:t>
            </a:r>
            <a:r>
              <a:rPr lang="zh-CN" altLang="en-US" sz="2000" b="1" dirty="0">
                <a:solidFill>
                  <a:schemeClr val="bg1"/>
                </a:solidFill>
              </a:rPr>
              <a:t>，</a:t>
            </a:r>
            <a:r>
              <a:rPr lang="en-US" altLang="zh-CN" sz="2000" b="1" dirty="0">
                <a:solidFill>
                  <a:schemeClr val="bg1"/>
                </a:solidFill>
              </a:rPr>
              <a:t>18</a:t>
            </a:r>
            <a:r>
              <a:rPr lang="zh-CN" altLang="en-US" sz="2000" b="1" dirty="0">
                <a:solidFill>
                  <a:schemeClr val="bg1"/>
                </a:solidFill>
              </a:rPr>
              <a:t>是空位置，优先级显然低于</a:t>
            </a:r>
            <a:r>
              <a:rPr lang="en-US" altLang="zh-CN" sz="2000" b="1" dirty="0">
                <a:solidFill>
                  <a:schemeClr val="bg1"/>
                </a:solidFill>
              </a:rPr>
              <a:t>E</a:t>
            </a:r>
            <a:r>
              <a:rPr lang="zh-CN" altLang="en-US" sz="2000" b="1" dirty="0">
                <a:solidFill>
                  <a:schemeClr val="bg1"/>
                </a:solidFill>
              </a:rPr>
              <a:t>，因此也不会交换，这样</a:t>
            </a:r>
            <a:r>
              <a:rPr lang="en-US" altLang="zh-CN" sz="2000" b="1" dirty="0">
                <a:solidFill>
                  <a:schemeClr val="bg1"/>
                </a:solidFill>
              </a:rPr>
              <a:t>D</a:t>
            </a:r>
            <a:r>
              <a:rPr lang="zh-CN" altLang="en-US" sz="2000" b="1" dirty="0">
                <a:solidFill>
                  <a:schemeClr val="bg1"/>
                </a:solidFill>
              </a:rPr>
              <a:t>就不可能有机会到</a:t>
            </a:r>
            <a:r>
              <a:rPr lang="en-US" altLang="zh-CN" sz="2000" b="1" dirty="0">
                <a:solidFill>
                  <a:schemeClr val="bg1"/>
                </a:solidFill>
              </a:rPr>
              <a:t>12</a:t>
            </a:r>
            <a:r>
              <a:rPr lang="zh-CN" altLang="en-US" sz="2000" b="1" dirty="0">
                <a:solidFill>
                  <a:schemeClr val="bg1"/>
                </a:solidFill>
              </a:rPr>
              <a:t>上。</a:t>
            </a:r>
            <a:endParaRPr lang="en-US" altLang="zh-CN" sz="2000" b="1" dirty="0">
              <a:solidFill>
                <a:schemeClr val="bg1"/>
              </a:solidFill>
            </a:endParaRPr>
          </a:p>
          <a:p>
            <a:pPr marL="0" indent="0">
              <a:lnSpc>
                <a:spcPct val="150000"/>
              </a:lnSpc>
              <a:buNone/>
            </a:pPr>
            <a:r>
              <a:rPr lang="en-US" altLang="zh-CN" sz="2000" b="1" dirty="0">
                <a:solidFill>
                  <a:schemeClr val="bg1"/>
                </a:solidFill>
              </a:rPr>
              <a:t>	</a:t>
            </a:r>
            <a:r>
              <a:rPr lang="zh-CN" altLang="en-US" sz="2000" b="1" dirty="0">
                <a:solidFill>
                  <a:schemeClr val="bg1"/>
                </a:solidFill>
              </a:rPr>
              <a:t>简单来说，这个调整算法没有考虑到迂回一下的可能，导致抹杀了一些可能性。</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en-US" altLang="zh-CN" b="1" dirty="0">
                <a:solidFill>
                  <a:schemeClr val="bg1"/>
                </a:solidFill>
              </a:rPr>
              <a:t>	BUT!</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0308" y="1690688"/>
            <a:ext cx="4546283" cy="4345257"/>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应用程序设计（分时段与优先级的冲突）</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20000"/>
              </a:bodyPr>
              <a:lstStyle/>
              <a:p>
                <a:pPr marL="0" indent="0">
                  <a:lnSpc>
                    <a:spcPct val="150000"/>
                  </a:lnSpc>
                  <a:buNone/>
                </a:pPr>
                <a:r>
                  <a:rPr lang="en-US" altLang="zh-CN" b="1" dirty="0">
                    <a:solidFill>
                      <a:schemeClr val="bg1"/>
                    </a:solidFill>
                  </a:rPr>
                  <a:t>	</a:t>
                </a:r>
                <a:r>
                  <a:rPr lang="zh-CN" altLang="en-US" b="1" dirty="0">
                    <a:solidFill>
                      <a:schemeClr val="bg1"/>
                    </a:solidFill>
                  </a:rPr>
                  <a:t>当我们能用一个合适且合理的规则解释一种现象时，还能称这种现象是</a:t>
                </a:r>
                <a:r>
                  <a:rPr lang="en-US" altLang="zh-CN" b="1" dirty="0">
                    <a:solidFill>
                      <a:schemeClr val="bg1"/>
                    </a:solidFill>
                  </a:rPr>
                  <a:t>bug</a:t>
                </a:r>
                <a:r>
                  <a:rPr lang="zh-CN" altLang="en-US" b="1" dirty="0">
                    <a:solidFill>
                      <a:schemeClr val="bg1"/>
                    </a:solidFill>
                  </a:rPr>
                  <a:t>吗？很显然，这是特性</a:t>
                </a:r>
                <a:r>
                  <a:rPr lang="en-US" altLang="zh-CN" b="1" dirty="0">
                    <a:solidFill>
                      <a:schemeClr val="bg1"/>
                    </a:solidFill>
                  </a:rPr>
                  <a:t>(feature)</a:t>
                </a:r>
                <a:r>
                  <a:rPr lang="zh-CN" altLang="en-US" b="1" dirty="0">
                    <a:solidFill>
                      <a:schemeClr val="bg1"/>
                    </a:solidFill>
                  </a:rPr>
                  <a:t>。</a:t>
                </a:r>
                <a:endParaRPr lang="en-US" altLang="zh-CN" b="1" dirty="0">
                  <a:solidFill>
                    <a:schemeClr val="bg1"/>
                  </a:solidFill>
                </a:endParaRPr>
              </a:p>
              <a:p>
                <a:pPr marL="0" indent="0">
                  <a:buNone/>
                </a:pPr>
                <a:r>
                  <a:rPr lang="en-US" altLang="zh-CN" b="1" dirty="0">
                    <a:solidFill>
                      <a:schemeClr val="bg1"/>
                    </a:solidFill>
                  </a:rPr>
                  <a:t>	</a:t>
                </a:r>
                <a:r>
                  <a:rPr lang="en-US" altLang="zh-CN" sz="2000" b="1" dirty="0">
                    <a:solidFill>
                      <a:schemeClr val="bg1"/>
                    </a:solidFill>
                  </a:rPr>
                  <a:t>WEP?</a:t>
                </a:r>
              </a:p>
              <a:p>
                <a:pPr marL="0" indent="0">
                  <a:buNone/>
                </a:pPr>
                <a:r>
                  <a:rPr lang="en-US" altLang="zh-CN" sz="2000" b="1" dirty="0">
                    <a:solidFill>
                      <a:schemeClr val="bg1"/>
                    </a:solidFill>
                  </a:rPr>
                  <a:t>	E(x)?</a:t>
                </a:r>
              </a:p>
              <a:p>
                <a:pPr marL="0" indent="0">
                  <a:buNone/>
                </a:pPr>
                <a:r>
                  <a:rPr lang="en-US" altLang="zh-CN" sz="2000" b="1" dirty="0">
                    <a:solidFill>
                      <a:schemeClr val="bg1"/>
                    </a:solidFill>
                  </a:rPr>
                  <a:t>	</a:t>
                </a:r>
                <a:r>
                  <a:rPr lang="zh-CN" altLang="en-US" sz="2000" b="1" dirty="0">
                    <a:solidFill>
                      <a:schemeClr val="bg1"/>
                    </a:solidFill>
                  </a:rPr>
                  <a:t>吉布森法？</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可得，</a:t>
                </a:r>
                <a:r>
                  <a:rPr lang="en-US" altLang="zh-CN" sz="2000" b="1" dirty="0">
                    <a:solidFill>
                      <a:schemeClr val="bg1"/>
                    </a:solidFill>
                  </a:rPr>
                  <a:t>WPLT</a:t>
                </a:r>
                <a:r>
                  <a:rPr lang="zh-CN" altLang="en-US" sz="2000" b="1" dirty="0">
                    <a:solidFill>
                      <a:schemeClr val="bg1"/>
                    </a:solidFill>
                  </a:rPr>
                  <a:t>（</a:t>
                </a:r>
                <a:r>
                  <a:rPr lang="en-US" altLang="zh-CN" sz="2000" b="1" dirty="0">
                    <a:solidFill>
                      <a:schemeClr val="bg1"/>
                    </a:solidFill>
                  </a:rPr>
                  <a:t>Weighted Priority Latency Time,</a:t>
                </a:r>
                <a:r>
                  <a:rPr lang="zh-CN" altLang="en-US" sz="2000" b="1" dirty="0">
                    <a:solidFill>
                      <a:schemeClr val="bg1"/>
                    </a:solidFill>
                  </a:rPr>
                  <a:t>加权优先级等待时间）</a:t>
                </a:r>
                <a:endParaRPr lang="en-US" altLang="zh-CN" sz="2000" b="1" dirty="0">
                  <a:solidFill>
                    <a:schemeClr val="bg1"/>
                  </a:solidFill>
                </a:endParaRPr>
              </a:p>
              <a:p>
                <a:pPr marL="0" indent="0">
                  <a:buNone/>
                </a:pPr>
                <a:r>
                  <a:rPr lang="en-US" altLang="zh-CN" sz="2000" b="1" dirty="0">
                    <a:solidFill>
                      <a:schemeClr val="bg1"/>
                    </a:solidFill>
                  </a:rPr>
                  <a:t>	</a:t>
                </a:r>
                <a14:m>
                  <m:oMath xmlns:m="http://schemas.openxmlformats.org/officeDocument/2006/math">
                    <m:nary>
                      <m:naryPr>
                        <m:chr m:val="∑"/>
                        <m:ctrlPr>
                          <a:rPr lang="en-US" altLang="zh-CN" sz="2000" b="1" i="1" smtClean="0">
                            <a:solidFill>
                              <a:schemeClr val="bg1"/>
                            </a:solidFill>
                            <a:latin typeface="Cambria Math" panose="02040503050406030204" pitchFamily="18" charset="0"/>
                          </a:rPr>
                        </m:ctrlPr>
                      </m:naryPr>
                      <m:sub>
                        <m:r>
                          <m:rPr>
                            <m:brk m:alnAt="23"/>
                          </m:rPr>
                          <a:rPr lang="en-US" altLang="zh-CN" sz="2000" b="1" i="1">
                            <a:solidFill>
                              <a:schemeClr val="bg1"/>
                            </a:solidFill>
                            <a:latin typeface="Cambria Math" panose="02040503050406030204" pitchFamily="18" charset="0"/>
                          </a:rPr>
                          <m:t>𝒊</m:t>
                        </m:r>
                        <m:r>
                          <a:rPr lang="en-US" altLang="zh-CN" sz="2000" b="1" i="1" smtClean="0">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𝟏</m:t>
                        </m:r>
                      </m:sub>
                      <m:sup>
                        <m:r>
                          <a:rPr lang="en-US" altLang="zh-CN" sz="2000" b="1" i="1">
                            <a:solidFill>
                              <a:schemeClr val="bg1"/>
                            </a:solidFill>
                            <a:latin typeface="Cambria Math" panose="02040503050406030204" pitchFamily="18" charset="0"/>
                          </a:rPr>
                          <m:t>𝟐</m:t>
                        </m:r>
                        <m:r>
                          <a:rPr lang="en-US" altLang="zh-CN" sz="2000" b="1" i="1" smtClean="0">
                            <a:solidFill>
                              <a:schemeClr val="bg1"/>
                            </a:solidFill>
                            <a:latin typeface="Cambria Math" panose="02040503050406030204" pitchFamily="18" charset="0"/>
                          </a:rPr>
                          <m:t>𝟒</m:t>
                        </m:r>
                      </m:sup>
                      <m:e>
                        <m:r>
                          <a:rPr lang="en-US" altLang="zh-CN" sz="2000" b="1" i="1" smtClean="0">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𝒊</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𝑻𝒂𝒔𝒌</m:t>
                        </m:r>
                        <m:d>
                          <m:dPr>
                            <m:begChr m:val="["/>
                            <m:endChr m:val="]"/>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𝒊</m:t>
                            </m:r>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𝒘𝒆𝒊𝒈𝒉𝒕</m:t>
                        </m:r>
                        <m:r>
                          <a:rPr lang="en-US" altLang="zh-CN" sz="2000" b="1" i="1" smtClean="0">
                            <a:solidFill>
                              <a:schemeClr val="bg1"/>
                            </a:solidFill>
                            <a:latin typeface="Cambria Math" panose="02040503050406030204" pitchFamily="18" charset="0"/>
                          </a:rPr>
                          <m:t>)</m:t>
                        </m:r>
                      </m:e>
                    </m:nary>
                  </m:oMath>
                </a14:m>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即，每个任务的优先级乘以其最终位置的索引的和。</a:t>
                </a:r>
                <a:endParaRPr lang="en-US" altLang="zh-CN" sz="2000" b="1" dirty="0">
                  <a:solidFill>
                    <a:schemeClr val="bg1"/>
                  </a:solidFill>
                </a:endParaRPr>
              </a:p>
              <a:p>
                <a:pPr marL="0" indent="0">
                  <a:buNone/>
                </a:pPr>
                <a:r>
                  <a:rPr lang="en-US" altLang="zh-CN" sz="2000" dirty="0">
                    <a:solidFill>
                      <a:schemeClr val="bg1"/>
                    </a:solidFill>
                  </a:rPr>
                  <a:t>	</a:t>
                </a:r>
                <a:r>
                  <a:rPr lang="zh-CN" altLang="en-US" sz="2000" b="1" dirty="0">
                    <a:solidFill>
                      <a:schemeClr val="bg1"/>
                    </a:solidFill>
                  </a:rPr>
                  <a:t>这样我们的调整算法的结果就满足了</a:t>
                </a:r>
                <a:r>
                  <a:rPr lang="en-US" altLang="zh-CN" sz="2000" b="1" dirty="0">
                    <a:solidFill>
                      <a:srgbClr val="FFFF00"/>
                    </a:solidFill>
                  </a:rPr>
                  <a:t>WPLT</a:t>
                </a:r>
                <a:r>
                  <a:rPr lang="zh-CN" altLang="en-US" sz="2000" b="1" dirty="0">
                    <a:solidFill>
                      <a:srgbClr val="FFFF00"/>
                    </a:solidFill>
                  </a:rPr>
                  <a:t>最小</a:t>
                </a:r>
                <a:r>
                  <a:rPr lang="zh-CN" altLang="en-US" sz="2000" dirty="0">
                    <a:solidFill>
                      <a:schemeClr val="bg1"/>
                    </a:solidFill>
                  </a:rPr>
                  <a:t>，</a:t>
                </a:r>
                <a:r>
                  <a:rPr lang="zh-CN" altLang="en-US" sz="2000" b="1" dirty="0">
                    <a:solidFill>
                      <a:schemeClr val="bg1"/>
                    </a:solidFill>
                  </a:rPr>
                  <a:t>我们将其称之为另一种优先级最优。</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r="-60" b="7"/>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solidFill>
                  <a:schemeClr val="bg1"/>
                </a:solidFill>
              </a:rPr>
              <a:t>应用程序设计（历史遗留问题之为什么不能用任何规则）</a:t>
            </a:r>
          </a:p>
        </p:txBody>
      </p:sp>
      <p:sp>
        <p:nvSpPr>
          <p:cNvPr id="3" name="内容占位符 2"/>
          <p:cNvSpPr>
            <a:spLocks noGrp="1"/>
          </p:cNvSpPr>
          <p:nvPr>
            <p:ph idx="1"/>
          </p:nvPr>
        </p:nvSpPr>
        <p:spPr/>
        <p:txBody>
          <a:bodyPr/>
          <a:lstStyle/>
          <a:p>
            <a:pPr marL="0" indent="0">
              <a:lnSpc>
                <a:spcPct val="150000"/>
              </a:lnSpc>
              <a:buNone/>
            </a:pPr>
            <a:r>
              <a:rPr lang="en-US" altLang="zh-CN" dirty="0"/>
              <a:t>	</a:t>
            </a:r>
            <a:r>
              <a:rPr lang="zh-CN" altLang="en-US" b="1" dirty="0">
                <a:solidFill>
                  <a:schemeClr val="bg1"/>
                </a:solidFill>
              </a:rPr>
              <a:t>每个等价类元素在合并时，总是指出前方最近可用的位置，如果采取重量</a:t>
            </a:r>
            <a:r>
              <a:rPr lang="en-US" altLang="zh-CN" b="1" dirty="0">
                <a:solidFill>
                  <a:schemeClr val="bg1"/>
                </a:solidFill>
              </a:rPr>
              <a:t>/</a:t>
            </a:r>
            <a:r>
              <a:rPr lang="zh-CN" altLang="en-US" b="1" dirty="0">
                <a:solidFill>
                  <a:schemeClr val="bg1"/>
                </a:solidFill>
              </a:rPr>
              <a:t>高度等规则，可能将这个位置指向后方，也就是说，一个任务来查询它的最后可用的单位时间，</a:t>
            </a:r>
            <a:r>
              <a:rPr lang="zh-CN" altLang="en-US" b="1" dirty="0">
                <a:solidFill>
                  <a:srgbClr val="FFFF00"/>
                </a:solidFill>
              </a:rPr>
              <a:t>结果这个时间却告诉它下一个可用的时间在后面？</a:t>
            </a:r>
            <a:r>
              <a:rPr lang="zh-CN" altLang="en-US" b="1" dirty="0">
                <a:solidFill>
                  <a:schemeClr val="bg1"/>
                </a:solidFill>
              </a:rPr>
              <a:t>这很显然已经超出了它的可执行时段的范围，所以不可以使用任何规则。</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35"/>
            <a:ext cx="10515600" cy="1133475"/>
          </a:xfrm>
        </p:spPr>
        <p:txBody>
          <a:bodyPr/>
          <a:lstStyle/>
          <a:p>
            <a:r>
              <a:rPr lang="zh-CN" altLang="en-US" b="1" dirty="0">
                <a:solidFill>
                  <a:schemeClr val="bg1"/>
                </a:solidFill>
              </a:rPr>
              <a:t>应用程序设计（整体工作流程）</a:t>
            </a:r>
          </a:p>
        </p:txBody>
      </p:sp>
      <p:sp>
        <p:nvSpPr>
          <p:cNvPr id="3" name="内容占位符 2"/>
          <p:cNvSpPr>
            <a:spLocks noGrp="1"/>
          </p:cNvSpPr>
          <p:nvPr>
            <p:ph idx="1"/>
          </p:nvPr>
        </p:nvSpPr>
        <p:spPr/>
        <p:txBody>
          <a:bodyPr/>
          <a:lstStyle/>
          <a:p>
            <a:pPr marL="0" indent="0">
              <a:buNone/>
            </a:pPr>
            <a:endParaRPr lang="zh-CN" altLang="en-US" dirty="0"/>
          </a:p>
        </p:txBody>
      </p:sp>
      <p:pic>
        <p:nvPicPr>
          <p:cNvPr id="5" name="图片 4"/>
          <p:cNvPicPr>
            <a:picLocks noChangeAspect="1"/>
          </p:cNvPicPr>
          <p:nvPr/>
        </p:nvPicPr>
        <p:blipFill>
          <a:blip r:embed="rId2"/>
          <a:stretch>
            <a:fillRect/>
          </a:stretch>
        </p:blipFill>
        <p:spPr>
          <a:xfrm>
            <a:off x="490220" y="966470"/>
            <a:ext cx="11210925" cy="5624195"/>
          </a:xfrm>
          <a:prstGeom prst="rect">
            <a:avLst/>
          </a:prstGeom>
          <a:effectLst>
            <a:glow rad="228600">
              <a:schemeClr val="accent5">
                <a:satMod val="175000"/>
                <a:alpha val="40000"/>
              </a:schemeClr>
            </a:glo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需求分析</a:t>
            </a:r>
          </a:p>
        </p:txBody>
      </p:sp>
      <p:sp>
        <p:nvSpPr>
          <p:cNvPr id="3" name="内容占位符 2"/>
          <p:cNvSpPr>
            <a:spLocks noGrp="1"/>
          </p:cNvSpPr>
          <p:nvPr>
            <p:ph idx="1"/>
          </p:nvPr>
        </p:nvSpPr>
        <p:spPr>
          <a:xfrm>
            <a:off x="838200" y="1690688"/>
            <a:ext cx="10515600" cy="4351338"/>
          </a:xfrm>
        </p:spPr>
        <p:txBody>
          <a:bodyPr>
            <a:normAutofit lnSpcReduction="10000"/>
          </a:bodyPr>
          <a:lstStyle/>
          <a:p>
            <a:pPr marL="0" indent="0">
              <a:buNone/>
            </a:pPr>
            <a:r>
              <a:rPr lang="en-US" altLang="zh-CN" b="1" dirty="0">
                <a:solidFill>
                  <a:schemeClr val="bg1"/>
                </a:solidFill>
                <a:effectLst/>
              </a:rPr>
              <a:t>1.</a:t>
            </a:r>
            <a:r>
              <a:rPr lang="zh-CN" altLang="en-US" b="1" dirty="0">
                <a:solidFill>
                  <a:schemeClr val="bg1"/>
                </a:solidFill>
                <a:effectLst/>
              </a:rPr>
              <a:t>数据结构</a:t>
            </a:r>
            <a:endParaRPr lang="en-US" altLang="zh-CN" b="1" dirty="0">
              <a:solidFill>
                <a:schemeClr val="bg1"/>
              </a:solidFill>
              <a:effectLst/>
            </a:endParaRPr>
          </a:p>
          <a:p>
            <a:pPr marL="0" indent="0">
              <a:buNone/>
            </a:pPr>
            <a:r>
              <a:rPr lang="en-US" altLang="zh-CN" b="1" dirty="0">
                <a:solidFill>
                  <a:schemeClr val="bg1"/>
                </a:solidFill>
              </a:rPr>
              <a:t>	1.1 </a:t>
            </a:r>
            <a:r>
              <a:rPr lang="zh-CN" altLang="en-US" b="1" dirty="0">
                <a:solidFill>
                  <a:schemeClr val="bg1"/>
                </a:solidFill>
              </a:rPr>
              <a:t>数组</a:t>
            </a:r>
            <a:endParaRPr lang="en-US" altLang="zh-CN" b="1" dirty="0">
              <a:solidFill>
                <a:schemeClr val="bg1"/>
              </a:solidFill>
            </a:endParaRPr>
          </a:p>
          <a:p>
            <a:pPr marL="0" indent="0">
              <a:buNone/>
            </a:pPr>
            <a:r>
              <a:rPr lang="en-US" altLang="zh-CN" b="1" dirty="0">
                <a:solidFill>
                  <a:schemeClr val="bg1"/>
                </a:solidFill>
                <a:effectLst/>
              </a:rPr>
              <a:t>	1.2</a:t>
            </a:r>
            <a:r>
              <a:rPr lang="zh-CN" altLang="en-US" b="1" dirty="0">
                <a:solidFill>
                  <a:schemeClr val="bg1"/>
                </a:solidFill>
              </a:rPr>
              <a:t> 链表</a:t>
            </a:r>
            <a:endParaRPr lang="en-US" altLang="zh-CN" b="1" dirty="0">
              <a:solidFill>
                <a:schemeClr val="bg1"/>
              </a:solidFill>
            </a:endParaRPr>
          </a:p>
          <a:p>
            <a:pPr marL="0" indent="0">
              <a:buNone/>
            </a:pPr>
            <a:r>
              <a:rPr lang="en-US" altLang="zh-CN" b="1" dirty="0">
                <a:effectLst/>
              </a:rPr>
              <a:t>	</a:t>
            </a:r>
            <a:r>
              <a:rPr lang="en-US" altLang="zh-CN" b="1" dirty="0">
                <a:solidFill>
                  <a:srgbClr val="FFFF00"/>
                </a:solidFill>
                <a:effectLst/>
              </a:rPr>
              <a:t>1.3 </a:t>
            </a:r>
            <a:r>
              <a:rPr lang="zh-CN" altLang="en-US" b="1" dirty="0">
                <a:solidFill>
                  <a:srgbClr val="FFFF00"/>
                </a:solidFill>
                <a:effectLst/>
              </a:rPr>
              <a:t>树（路径紧缩）</a:t>
            </a:r>
            <a:endParaRPr lang="en-US" altLang="zh-CN" b="1" dirty="0">
              <a:solidFill>
                <a:srgbClr val="FFC000"/>
              </a:solidFill>
              <a:effectLst/>
            </a:endParaRPr>
          </a:p>
          <a:p>
            <a:pPr marL="0" indent="0">
              <a:buNone/>
            </a:pPr>
            <a:r>
              <a:rPr lang="en-US" altLang="zh-CN" b="1" dirty="0">
                <a:solidFill>
                  <a:schemeClr val="bg1"/>
                </a:solidFill>
              </a:rPr>
              <a:t>2.</a:t>
            </a:r>
            <a:r>
              <a:rPr lang="zh-CN" altLang="en-US" b="1" dirty="0">
                <a:solidFill>
                  <a:schemeClr val="bg1"/>
                </a:solidFill>
              </a:rPr>
              <a:t>额外功能</a:t>
            </a:r>
            <a:endParaRPr lang="en-US" altLang="zh-CN" b="1" dirty="0">
              <a:solidFill>
                <a:schemeClr val="bg1"/>
              </a:solidFill>
            </a:endParaRPr>
          </a:p>
          <a:p>
            <a:pPr marL="0" indent="0">
              <a:buNone/>
            </a:pPr>
            <a:r>
              <a:rPr lang="en-US" altLang="zh-CN" b="1" dirty="0">
                <a:solidFill>
                  <a:schemeClr val="bg1"/>
                </a:solidFill>
              </a:rPr>
              <a:t>	2.1 </a:t>
            </a:r>
            <a:r>
              <a:rPr lang="zh-CN" altLang="en-US" b="1" dirty="0">
                <a:solidFill>
                  <a:schemeClr val="bg1"/>
                </a:solidFill>
              </a:rPr>
              <a:t>多执行时间</a:t>
            </a:r>
            <a:endParaRPr lang="en-US" altLang="zh-CN" b="1" dirty="0">
              <a:solidFill>
                <a:schemeClr val="bg1"/>
              </a:solidFill>
            </a:endParaRPr>
          </a:p>
          <a:p>
            <a:pPr marL="0" indent="0">
              <a:buNone/>
            </a:pPr>
            <a:r>
              <a:rPr lang="en-US" altLang="zh-CN" b="1" dirty="0"/>
              <a:t>	</a:t>
            </a:r>
            <a:r>
              <a:rPr lang="en-US" altLang="zh-CN" b="1" dirty="0">
                <a:solidFill>
                  <a:schemeClr val="bg1"/>
                </a:solidFill>
              </a:rPr>
              <a:t>2.2 </a:t>
            </a:r>
            <a:r>
              <a:rPr lang="zh-CN" altLang="en-US" b="1" dirty="0">
                <a:solidFill>
                  <a:schemeClr val="bg1"/>
                </a:solidFill>
              </a:rPr>
              <a:t>用户预设优先级</a:t>
            </a:r>
            <a:r>
              <a:rPr lang="zh-CN" altLang="en-US" b="1" dirty="0">
                <a:solidFill>
                  <a:srgbClr val="FFFF00"/>
                </a:solidFill>
              </a:rPr>
              <a:t>（优先的两种规则）</a:t>
            </a:r>
            <a:endParaRPr lang="en-US" altLang="zh-CN" b="1" dirty="0"/>
          </a:p>
          <a:p>
            <a:pPr marL="0" indent="0">
              <a:buNone/>
            </a:pPr>
            <a:r>
              <a:rPr lang="en-US" altLang="zh-CN" b="1" dirty="0"/>
              <a:t>	</a:t>
            </a:r>
            <a:r>
              <a:rPr lang="en-US" altLang="zh-CN" b="1" dirty="0">
                <a:solidFill>
                  <a:schemeClr val="bg1"/>
                </a:solidFill>
              </a:rPr>
              <a:t>2.3 </a:t>
            </a:r>
            <a:r>
              <a:rPr lang="zh-CN" altLang="en-US" b="1" dirty="0">
                <a:solidFill>
                  <a:schemeClr val="bg1"/>
                </a:solidFill>
              </a:rPr>
              <a:t>分时段</a:t>
            </a:r>
            <a:endParaRPr lang="en-US" altLang="zh-CN" b="1" dirty="0"/>
          </a:p>
          <a:p>
            <a:pPr marL="0" indent="0">
              <a:buNone/>
            </a:pPr>
            <a:r>
              <a:rPr lang="en-US" altLang="zh-CN" b="0" dirty="0">
                <a:effectLst/>
                <a:latin typeface="Consolas" panose="020B0609020204030204" pitchFamily="49" charset="0"/>
              </a:rPr>
              <a:t>	</a:t>
            </a:r>
            <a:endParaRPr lang="zh-CN" altLang="en-US" b="0" dirty="0">
              <a:effectLst/>
              <a:latin typeface="Consolas" panose="020B0609020204030204" pitchFamily="49"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913" y="-123147"/>
            <a:ext cx="10515600" cy="1325563"/>
          </a:xfrm>
        </p:spPr>
        <p:txBody>
          <a:bodyPr/>
          <a:lstStyle/>
          <a:p>
            <a:r>
              <a:rPr lang="zh-CN" altLang="en-US" b="1" dirty="0">
                <a:solidFill>
                  <a:schemeClr val="bg1"/>
                </a:solidFill>
              </a:rPr>
              <a:t>存在的缺陷</a:t>
            </a:r>
          </a:p>
        </p:txBody>
      </p:sp>
      <p:sp>
        <p:nvSpPr>
          <p:cNvPr id="3" name="内容占位符 2"/>
          <p:cNvSpPr>
            <a:spLocks noGrp="1"/>
          </p:cNvSpPr>
          <p:nvPr>
            <p:ph idx="1"/>
          </p:nvPr>
        </p:nvSpPr>
        <p:spPr>
          <a:xfrm>
            <a:off x="713913" y="745725"/>
            <a:ext cx="10515600" cy="6214368"/>
          </a:xfrm>
        </p:spPr>
        <p:txBody>
          <a:bodyPr>
            <a:normAutofit/>
          </a:bodyPr>
          <a:lstStyle/>
          <a:p>
            <a:pPr marL="0" indent="0">
              <a:buNone/>
            </a:pPr>
            <a:r>
              <a:rPr lang="en-US" altLang="zh-CN" sz="2000" b="1" dirty="0">
                <a:solidFill>
                  <a:schemeClr val="bg1"/>
                </a:solidFill>
              </a:rPr>
              <a:t>1.</a:t>
            </a:r>
            <a:r>
              <a:rPr lang="zh-CN" altLang="en-US" sz="2000" b="1" dirty="0">
                <a:solidFill>
                  <a:schemeClr val="bg1"/>
                </a:solidFill>
              </a:rPr>
              <a:t>精度？</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单位时间的可能性：</a:t>
            </a:r>
            <a:r>
              <a:rPr lang="en-US" altLang="zh-CN" sz="2000" b="1" dirty="0">
                <a:solidFill>
                  <a:schemeClr val="bg1"/>
                </a:solidFill>
              </a:rPr>
              <a:t>1</a:t>
            </a:r>
            <a:r>
              <a:rPr lang="zh-CN" altLang="en-US" sz="2000" b="1" dirty="0">
                <a:solidFill>
                  <a:schemeClr val="bg1"/>
                </a:solidFill>
              </a:rPr>
              <a:t>小时，半小时，</a:t>
            </a:r>
            <a:r>
              <a:rPr lang="en-US" altLang="zh-CN" sz="2000" b="1" dirty="0">
                <a:solidFill>
                  <a:schemeClr val="bg1"/>
                </a:solidFill>
              </a:rPr>
              <a:t>10</a:t>
            </a:r>
            <a:r>
              <a:rPr lang="zh-CN" altLang="en-US" sz="2000" b="1" dirty="0">
                <a:solidFill>
                  <a:schemeClr val="bg1"/>
                </a:solidFill>
              </a:rPr>
              <a:t>分钟，</a:t>
            </a:r>
            <a:r>
              <a:rPr lang="en-US" altLang="zh-CN" sz="2000" b="1" dirty="0">
                <a:solidFill>
                  <a:schemeClr val="bg1"/>
                </a:solidFill>
              </a:rPr>
              <a:t>1</a:t>
            </a:r>
            <a:r>
              <a:rPr lang="zh-CN" altLang="en-US" sz="2000" b="1" dirty="0">
                <a:solidFill>
                  <a:schemeClr val="bg1"/>
                </a:solidFill>
              </a:rPr>
              <a:t>秒，</a:t>
            </a:r>
            <a:r>
              <a:rPr lang="en-US" altLang="zh-CN" sz="2000" b="1" dirty="0">
                <a:solidFill>
                  <a:schemeClr val="bg1"/>
                </a:solidFill>
              </a:rPr>
              <a:t>1</a:t>
            </a:r>
            <a:r>
              <a:rPr lang="zh-CN" altLang="en-US" sz="2000" b="1" dirty="0">
                <a:solidFill>
                  <a:schemeClr val="bg1"/>
                </a:solidFill>
              </a:rPr>
              <a:t>微秒，</a:t>
            </a:r>
            <a:r>
              <a:rPr lang="en-US" altLang="zh-CN" sz="2000" b="1" dirty="0">
                <a:solidFill>
                  <a:schemeClr val="bg1"/>
                </a:solidFill>
              </a:rPr>
              <a:t>1</a:t>
            </a:r>
            <a:r>
              <a:rPr lang="zh-CN" altLang="en-US" sz="2000" b="1" dirty="0">
                <a:solidFill>
                  <a:schemeClr val="bg1"/>
                </a:solidFill>
              </a:rPr>
              <a:t>纳秒？</a:t>
            </a:r>
            <a:endParaRPr lang="en-US" altLang="zh-CN" sz="2000" b="1" dirty="0">
              <a:solidFill>
                <a:schemeClr val="bg1"/>
              </a:solidFill>
            </a:endParaRPr>
          </a:p>
          <a:p>
            <a:pPr marL="0" indent="0">
              <a:buNone/>
            </a:pPr>
            <a:r>
              <a:rPr lang="en-US" altLang="zh-CN" sz="2000" b="1" dirty="0">
                <a:solidFill>
                  <a:schemeClr val="bg1"/>
                </a:solidFill>
              </a:rPr>
              <a:t>2.</a:t>
            </a:r>
            <a:r>
              <a:rPr lang="zh-CN" altLang="en-US" sz="2000" b="1" dirty="0">
                <a:solidFill>
                  <a:schemeClr val="bg1"/>
                </a:solidFill>
              </a:rPr>
              <a:t>精度带来的复杂度</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精度高了后，等价类数组将非常大。例如单位时间为</a:t>
            </a:r>
            <a:r>
              <a:rPr lang="en-US" altLang="zh-CN" sz="2000" b="1" dirty="0">
                <a:solidFill>
                  <a:schemeClr val="bg1"/>
                </a:solidFill>
              </a:rPr>
              <a:t>1ns</a:t>
            </a:r>
            <a:r>
              <a:rPr lang="zh-CN" altLang="en-US" sz="2000" b="1" dirty="0">
                <a:solidFill>
                  <a:schemeClr val="bg1"/>
                </a:solidFill>
              </a:rPr>
              <a:t>，则等价类数组长度为</a:t>
            </a:r>
            <a:endParaRPr lang="en-US" altLang="zh-CN" sz="2000" b="1" dirty="0">
              <a:solidFill>
                <a:schemeClr val="bg1"/>
              </a:solidFill>
            </a:endParaRPr>
          </a:p>
          <a:p>
            <a:pPr marL="0" indent="0">
              <a:buNone/>
            </a:pPr>
            <a:r>
              <a:rPr lang="en-US" altLang="zh-CN" sz="2000" b="1" dirty="0">
                <a:solidFill>
                  <a:schemeClr val="bg1"/>
                </a:solidFill>
              </a:rPr>
              <a:t>(24*3600*10E9+1)</a:t>
            </a:r>
            <a:r>
              <a:rPr lang="zh-CN" altLang="en-US" sz="2000" b="1" dirty="0">
                <a:solidFill>
                  <a:schemeClr val="bg1"/>
                </a:solidFill>
              </a:rPr>
              <a:t>，任务数量大了后，高复杂度将带来低运行效能。</a:t>
            </a:r>
            <a:endParaRPr lang="en-US" altLang="zh-CN" sz="2000" b="1" dirty="0">
              <a:solidFill>
                <a:schemeClr val="bg1"/>
              </a:solidFill>
            </a:endParaRPr>
          </a:p>
          <a:p>
            <a:pPr marL="0" indent="0">
              <a:buNone/>
            </a:pPr>
            <a:r>
              <a:rPr lang="en-US" altLang="zh-CN" sz="2000" b="1" dirty="0">
                <a:solidFill>
                  <a:schemeClr val="bg1"/>
                </a:solidFill>
              </a:rPr>
              <a:t>3.</a:t>
            </a:r>
            <a:r>
              <a:rPr lang="zh-CN" altLang="en-US" sz="2000" b="1" dirty="0">
                <a:solidFill>
                  <a:schemeClr val="bg1"/>
                </a:solidFill>
              </a:rPr>
              <a:t>功能上的呆板</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为什么不能进行抢占？（实际角度）调度策略只能有一种吗？（课设</a:t>
            </a:r>
            <a:r>
              <a:rPr lang="en-US" altLang="zh-CN" sz="2000" b="1" dirty="0">
                <a:solidFill>
                  <a:schemeClr val="bg1"/>
                </a:solidFill>
              </a:rPr>
              <a:t>16</a:t>
            </a:r>
            <a:r>
              <a:rPr lang="zh-CN" altLang="en-US" sz="2000" b="1" dirty="0">
                <a:solidFill>
                  <a:schemeClr val="bg1"/>
                </a:solidFill>
              </a:rPr>
              <a:t>题）是否能寻找并行最优？（课设</a:t>
            </a:r>
            <a:r>
              <a:rPr lang="en-US" altLang="zh-CN" sz="2000" b="1" dirty="0">
                <a:solidFill>
                  <a:schemeClr val="bg1"/>
                </a:solidFill>
              </a:rPr>
              <a:t>35</a:t>
            </a:r>
            <a:r>
              <a:rPr lang="zh-CN" altLang="en-US" sz="2000" b="1" dirty="0">
                <a:solidFill>
                  <a:schemeClr val="bg1"/>
                </a:solidFill>
              </a:rPr>
              <a:t>题）</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调度策略上，例如，用户预设优先级，然后和任务结束时间与当前时间之差相加，得到最终优先级，进行调度？（当然本题背景中无“当前时间”这个概念，但能否扩展题目背景？）</a:t>
            </a:r>
            <a:endParaRPr lang="en-US" altLang="zh-CN" sz="2000" b="1" dirty="0">
              <a:solidFill>
                <a:schemeClr val="bg1"/>
              </a:solidFill>
            </a:endParaRPr>
          </a:p>
          <a:p>
            <a:pPr marL="0" indent="0">
              <a:buNone/>
            </a:pPr>
            <a:r>
              <a:rPr lang="en-US" altLang="zh-CN" sz="2000" b="1" dirty="0">
                <a:solidFill>
                  <a:schemeClr val="bg1"/>
                </a:solidFill>
              </a:rPr>
              <a:t>4.</a:t>
            </a:r>
            <a:r>
              <a:rPr lang="zh-CN" altLang="en-US" sz="2000" b="1" dirty="0">
                <a:solidFill>
                  <a:schemeClr val="bg1"/>
                </a:solidFill>
              </a:rPr>
              <a:t>编码规范</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每一个比较长的流程都抽象成函数了吗？算法模块的层次结构如何？是否有良好的设计模式？如何对当下代码进行解耦</a:t>
            </a:r>
            <a:r>
              <a:rPr lang="en-US" altLang="zh-CN" sz="2000" b="1" dirty="0">
                <a:solidFill>
                  <a:schemeClr val="bg1"/>
                </a:solidFill>
              </a:rPr>
              <a:t>/</a:t>
            </a:r>
            <a:r>
              <a:rPr lang="zh-CN" altLang="en-US" sz="2000" b="1" dirty="0">
                <a:solidFill>
                  <a:schemeClr val="bg1"/>
                </a:solidFill>
              </a:rPr>
              <a:t>重构？项目的可维护性、可扩展性如何？</a:t>
            </a:r>
            <a:endParaRPr lang="en-US" altLang="zh-CN" sz="2000" b="1" dirty="0">
              <a:solidFill>
                <a:schemeClr val="bg1"/>
              </a:solidFill>
            </a:endParaRPr>
          </a:p>
          <a:p>
            <a:pPr marL="0" indent="0">
              <a:buNone/>
            </a:pPr>
            <a:r>
              <a:rPr lang="en-US" altLang="zh-CN" sz="2000" b="1" dirty="0">
                <a:solidFill>
                  <a:schemeClr val="bg1"/>
                </a:solidFill>
              </a:rPr>
              <a:t>5.</a:t>
            </a:r>
            <a:r>
              <a:rPr lang="zh-CN" altLang="en-US" sz="2000" b="1" dirty="0">
                <a:solidFill>
                  <a:schemeClr val="bg1"/>
                </a:solidFill>
              </a:rPr>
              <a:t>性能</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是否有更好的算法与数据结构？暴露为</a:t>
            </a:r>
            <a:r>
              <a:rPr lang="en-US" altLang="zh-CN" sz="2000" b="1" dirty="0">
                <a:solidFill>
                  <a:schemeClr val="bg1"/>
                </a:solidFill>
              </a:rPr>
              <a:t>web</a:t>
            </a:r>
            <a:r>
              <a:rPr lang="zh-CN" altLang="en-US" sz="2000" b="1" dirty="0">
                <a:solidFill>
                  <a:schemeClr val="bg1"/>
                </a:solidFill>
              </a:rPr>
              <a:t>服务，可以在短时间抗下多少运算量？</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编码（具体见代码）</a:t>
            </a:r>
          </a:p>
        </p:txBody>
      </p:sp>
      <p:pic>
        <p:nvPicPr>
          <p:cNvPr id="5" name="内容占位符 4"/>
          <p:cNvPicPr>
            <a:picLocks noGrp="1" noChangeAspect="1"/>
          </p:cNvPicPr>
          <p:nvPr>
            <p:ph idx="1"/>
          </p:nvPr>
        </p:nvPicPr>
        <p:blipFill>
          <a:blip r:embed="rId3"/>
          <a:stretch>
            <a:fillRect/>
          </a:stretch>
        </p:blipFill>
        <p:spPr>
          <a:xfrm>
            <a:off x="457200" y="1550035"/>
            <a:ext cx="5701030" cy="2054225"/>
          </a:xfrm>
        </p:spPr>
      </p:pic>
      <p:pic>
        <p:nvPicPr>
          <p:cNvPr id="7" name="图片 6"/>
          <p:cNvPicPr>
            <a:picLocks noChangeAspect="1"/>
          </p:cNvPicPr>
          <p:nvPr/>
        </p:nvPicPr>
        <p:blipFill>
          <a:blip r:embed="rId4"/>
          <a:stretch>
            <a:fillRect/>
          </a:stretch>
        </p:blipFill>
        <p:spPr>
          <a:xfrm>
            <a:off x="6291580" y="1550035"/>
            <a:ext cx="5236845" cy="2054860"/>
          </a:xfrm>
          <a:prstGeom prst="rect">
            <a:avLst/>
          </a:prstGeom>
        </p:spPr>
      </p:pic>
      <p:pic>
        <p:nvPicPr>
          <p:cNvPr id="11" name="图片 10"/>
          <p:cNvPicPr>
            <a:picLocks noChangeAspect="1"/>
          </p:cNvPicPr>
          <p:nvPr/>
        </p:nvPicPr>
        <p:blipFill>
          <a:blip r:embed="rId5"/>
          <a:stretch>
            <a:fillRect/>
          </a:stretch>
        </p:blipFill>
        <p:spPr>
          <a:xfrm>
            <a:off x="457464" y="3692346"/>
            <a:ext cx="5700254" cy="2667231"/>
          </a:xfrm>
          <a:prstGeom prst="rect">
            <a:avLst/>
          </a:prstGeom>
        </p:spPr>
      </p:pic>
      <p:pic>
        <p:nvPicPr>
          <p:cNvPr id="13" name="图片 12"/>
          <p:cNvPicPr>
            <a:picLocks noChangeAspect="1"/>
          </p:cNvPicPr>
          <p:nvPr/>
        </p:nvPicPr>
        <p:blipFill>
          <a:blip r:embed="rId6"/>
          <a:stretch>
            <a:fillRect/>
          </a:stretch>
        </p:blipFill>
        <p:spPr>
          <a:xfrm>
            <a:off x="6291580" y="3692525"/>
            <a:ext cx="5236845" cy="2667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测试（随机数据与边界条件）</a:t>
            </a:r>
          </a:p>
        </p:txBody>
      </p:sp>
      <p:pic>
        <p:nvPicPr>
          <p:cNvPr id="5" name="图片 4"/>
          <p:cNvPicPr>
            <a:picLocks noChangeAspect="1"/>
          </p:cNvPicPr>
          <p:nvPr/>
        </p:nvPicPr>
        <p:blipFill>
          <a:blip r:embed="rId2"/>
          <a:srcRect b="-26207"/>
          <a:stretch>
            <a:fillRect/>
          </a:stretch>
        </p:blipFill>
        <p:spPr>
          <a:xfrm>
            <a:off x="2058035" y="1539240"/>
            <a:ext cx="8075930" cy="5596255"/>
          </a:xfrm>
          <a:prstGeom prst="rect">
            <a:avLst/>
          </a:prstGeom>
          <a:effectLst>
            <a:glow rad="228600">
              <a:schemeClr val="accent6">
                <a:satMod val="175000"/>
                <a:alpha val="40000"/>
              </a:schemeClr>
            </a:glo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9700"/>
            <a:ext cx="10515600" cy="902335"/>
          </a:xfrm>
        </p:spPr>
        <p:txBody>
          <a:bodyPr>
            <a:normAutofit/>
          </a:bodyPr>
          <a:lstStyle/>
          <a:p>
            <a:r>
              <a:rPr lang="zh-CN" altLang="en-US" dirty="0">
                <a:solidFill>
                  <a:schemeClr val="bg1"/>
                </a:solidFill>
              </a:rPr>
              <a:t>主要心得体会</a:t>
            </a:r>
          </a:p>
        </p:txBody>
      </p:sp>
      <p:sp>
        <p:nvSpPr>
          <p:cNvPr id="3" name="内容占位符 2"/>
          <p:cNvSpPr>
            <a:spLocks noGrp="1"/>
          </p:cNvSpPr>
          <p:nvPr>
            <p:ph idx="1"/>
          </p:nvPr>
        </p:nvSpPr>
        <p:spPr>
          <a:xfrm>
            <a:off x="838200" y="1041400"/>
            <a:ext cx="10515600" cy="5135880"/>
          </a:xfrm>
        </p:spPr>
        <p:txBody>
          <a:bodyPr>
            <a:normAutofit fontScale="40000"/>
          </a:bodyPr>
          <a:lstStyle/>
          <a:p>
            <a:pPr marL="0" indent="0">
              <a:lnSpc>
                <a:spcPct val="150000"/>
              </a:lnSpc>
              <a:buNone/>
            </a:pPr>
            <a:r>
              <a:rPr lang="en-US" altLang="zh-CN" sz="4665" b="1" dirty="0">
                <a:solidFill>
                  <a:schemeClr val="bg1"/>
                </a:solidFill>
              </a:rPr>
              <a:t>1.</a:t>
            </a:r>
            <a:r>
              <a:rPr lang="zh-CN" altLang="en-US" sz="4665" b="1" dirty="0">
                <a:solidFill>
                  <a:schemeClr val="bg1"/>
                </a:solidFill>
              </a:rPr>
              <a:t>算法普适度</a:t>
            </a:r>
            <a:endParaRPr lang="en-US" altLang="zh-CN" sz="4665" b="1" dirty="0">
              <a:solidFill>
                <a:schemeClr val="bg1"/>
              </a:solidFill>
            </a:endParaRPr>
          </a:p>
          <a:p>
            <a:pPr marL="0" indent="0">
              <a:lnSpc>
                <a:spcPct val="150000"/>
              </a:lnSpc>
              <a:buNone/>
            </a:pPr>
            <a:r>
              <a:rPr lang="en-US" altLang="zh-CN" sz="4665" b="1" dirty="0">
                <a:solidFill>
                  <a:schemeClr val="bg1"/>
                </a:solidFill>
              </a:rPr>
              <a:t>	</a:t>
            </a:r>
            <a:r>
              <a:rPr lang="zh-CN" altLang="en-US" sz="4665" b="1" dirty="0">
                <a:solidFill>
                  <a:schemeClr val="bg1"/>
                </a:solidFill>
              </a:rPr>
              <a:t>如果一个算法（策略）仅仅可以解决一个普通的且狭隘的场景下的问题，即便它的复杂度很优秀，可能也不是一个好算法。</a:t>
            </a:r>
            <a:endParaRPr lang="en-US" altLang="zh-CN" sz="4665" b="1" dirty="0">
              <a:solidFill>
                <a:schemeClr val="bg1"/>
              </a:solidFill>
            </a:endParaRPr>
          </a:p>
          <a:p>
            <a:pPr marL="0" indent="0">
              <a:lnSpc>
                <a:spcPct val="150000"/>
              </a:lnSpc>
              <a:buNone/>
            </a:pPr>
            <a:r>
              <a:rPr lang="en-US" altLang="zh-CN" sz="4665" b="1" dirty="0">
                <a:solidFill>
                  <a:schemeClr val="bg1"/>
                </a:solidFill>
              </a:rPr>
              <a:t>2.</a:t>
            </a:r>
            <a:r>
              <a:rPr lang="zh-CN" altLang="en-US" sz="4665" b="1" dirty="0">
                <a:solidFill>
                  <a:schemeClr val="bg1"/>
                </a:solidFill>
              </a:rPr>
              <a:t>怎样选择合适的数据结构？</a:t>
            </a:r>
            <a:endParaRPr lang="en-US" altLang="zh-CN" sz="4665" b="1" dirty="0">
              <a:solidFill>
                <a:schemeClr val="bg1"/>
              </a:solidFill>
            </a:endParaRPr>
          </a:p>
          <a:p>
            <a:pPr marL="0" indent="0">
              <a:lnSpc>
                <a:spcPct val="150000"/>
              </a:lnSpc>
              <a:buNone/>
            </a:pPr>
            <a:r>
              <a:rPr lang="en-US" altLang="zh-CN" sz="4665" b="1" dirty="0">
                <a:solidFill>
                  <a:schemeClr val="bg1"/>
                </a:solidFill>
              </a:rPr>
              <a:t>	</a:t>
            </a:r>
            <a:r>
              <a:rPr lang="zh-CN" altLang="en-US" sz="4665" b="1" dirty="0">
                <a:solidFill>
                  <a:schemeClr val="bg1"/>
                </a:solidFill>
              </a:rPr>
              <a:t>存储方面，数组、链表、栈、队列、散列、各种树还是其他？</a:t>
            </a:r>
            <a:r>
              <a:rPr lang="en-US" altLang="zh-CN" sz="4665" b="1" dirty="0">
                <a:solidFill>
                  <a:schemeClr val="bg1"/>
                </a:solidFill>
              </a:rPr>
              <a:t>       </a:t>
            </a:r>
            <a:r>
              <a:rPr lang="zh-CN" altLang="en-US" sz="4665" b="1" dirty="0">
                <a:solidFill>
                  <a:schemeClr val="bg1"/>
                </a:solidFill>
              </a:rPr>
              <a:t>增删改方面，怎么做到整体性能最好？（路径紧缩）</a:t>
            </a:r>
            <a:endParaRPr lang="en-US" altLang="zh-CN" sz="4665" b="1" dirty="0">
              <a:solidFill>
                <a:schemeClr val="bg1"/>
              </a:solidFill>
            </a:endParaRPr>
          </a:p>
          <a:p>
            <a:pPr marL="0" indent="0">
              <a:lnSpc>
                <a:spcPct val="150000"/>
              </a:lnSpc>
              <a:buNone/>
            </a:pPr>
            <a:r>
              <a:rPr lang="en-US" altLang="zh-CN" sz="4665" b="1" dirty="0">
                <a:solidFill>
                  <a:schemeClr val="bg1"/>
                </a:solidFill>
              </a:rPr>
              <a:t>3.</a:t>
            </a:r>
            <a:r>
              <a:rPr lang="zh-CN" altLang="en-US" sz="4665" b="1" dirty="0">
                <a:solidFill>
                  <a:schemeClr val="bg1"/>
                </a:solidFill>
              </a:rPr>
              <a:t>项目工程的能力</a:t>
            </a:r>
            <a:endParaRPr lang="en-US" altLang="zh-CN" sz="4665" b="1" dirty="0">
              <a:solidFill>
                <a:schemeClr val="bg1"/>
              </a:solidFill>
            </a:endParaRPr>
          </a:p>
          <a:p>
            <a:pPr marL="0" indent="0">
              <a:lnSpc>
                <a:spcPct val="150000"/>
              </a:lnSpc>
              <a:buNone/>
            </a:pPr>
            <a:r>
              <a:rPr lang="en-US" altLang="zh-CN" sz="4665" b="1" dirty="0">
                <a:solidFill>
                  <a:schemeClr val="bg1"/>
                </a:solidFill>
              </a:rPr>
              <a:t>	</a:t>
            </a:r>
            <a:r>
              <a:rPr lang="zh-CN" altLang="en-US" sz="4665" b="1" dirty="0">
                <a:solidFill>
                  <a:schemeClr val="bg1"/>
                </a:solidFill>
              </a:rPr>
              <a:t>技术选型上，选用什么技术，这套技术栈的优点在哪</a:t>
            </a:r>
            <a:r>
              <a:rPr lang="en-US" altLang="zh-CN" sz="4665" b="1" dirty="0">
                <a:solidFill>
                  <a:schemeClr val="bg1"/>
                </a:solidFill>
              </a:rPr>
              <a:t>?</a:t>
            </a:r>
            <a:r>
              <a:rPr lang="zh-CN" altLang="en-US" sz="4665" b="1" dirty="0">
                <a:solidFill>
                  <a:schemeClr val="bg1"/>
                </a:solidFill>
              </a:rPr>
              <a:t>具体实现上，架构、设计模式如何学习应用？</a:t>
            </a:r>
            <a:endParaRPr lang="en-US" altLang="zh-CN" sz="4665" b="1" dirty="0">
              <a:solidFill>
                <a:schemeClr val="bg1"/>
              </a:solidFill>
            </a:endParaRPr>
          </a:p>
          <a:p>
            <a:pPr marL="0" indent="0">
              <a:lnSpc>
                <a:spcPct val="150000"/>
              </a:lnSpc>
              <a:buNone/>
            </a:pPr>
            <a:r>
              <a:rPr lang="en-US" altLang="zh-CN" b="1" dirty="0">
                <a:solidFill>
                  <a:schemeClr val="bg1"/>
                </a:solidFill>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需求分析</a:t>
            </a:r>
          </a:p>
        </p:txBody>
      </p:sp>
      <p:sp>
        <p:nvSpPr>
          <p:cNvPr id="3" name="内容占位符 2"/>
          <p:cNvSpPr>
            <a:spLocks noGrp="1"/>
          </p:cNvSpPr>
          <p:nvPr>
            <p:ph idx="1"/>
          </p:nvPr>
        </p:nvSpPr>
        <p:spPr/>
        <p:txBody>
          <a:bodyPr/>
          <a:lstStyle/>
          <a:p>
            <a:pPr marL="0" indent="0">
              <a:buNone/>
            </a:pPr>
            <a:r>
              <a:rPr lang="en-US" altLang="zh-CN" b="1" dirty="0">
                <a:solidFill>
                  <a:schemeClr val="bg1"/>
                </a:solidFill>
              </a:rPr>
              <a:t>3.</a:t>
            </a:r>
            <a:r>
              <a:rPr lang="zh-CN" altLang="en-US" b="1" dirty="0">
                <a:solidFill>
                  <a:schemeClr val="bg1"/>
                </a:solidFill>
              </a:rPr>
              <a:t>可视化</a:t>
            </a:r>
            <a:endParaRPr lang="en-US" altLang="zh-CN" b="1" dirty="0">
              <a:solidFill>
                <a:schemeClr val="bg1"/>
              </a:solidFill>
            </a:endParaRPr>
          </a:p>
          <a:p>
            <a:pPr marL="0" indent="0">
              <a:buNone/>
            </a:pPr>
            <a:r>
              <a:rPr lang="en-US" altLang="zh-CN" b="1" dirty="0">
                <a:solidFill>
                  <a:schemeClr val="bg1"/>
                </a:solidFill>
              </a:rPr>
              <a:t>	3.1 web</a:t>
            </a:r>
            <a:r>
              <a:rPr lang="zh-CN" altLang="en-US" b="1" dirty="0">
                <a:solidFill>
                  <a:schemeClr val="bg1"/>
                </a:solidFill>
              </a:rPr>
              <a:t>服务</a:t>
            </a:r>
            <a:endParaRPr lang="en-US" altLang="zh-CN" b="1" dirty="0">
              <a:solidFill>
                <a:schemeClr val="bg1"/>
              </a:solidFill>
            </a:endParaRPr>
          </a:p>
          <a:p>
            <a:pPr marL="0" indent="0">
              <a:buNone/>
            </a:pPr>
            <a:r>
              <a:rPr lang="en-US" altLang="zh-CN" b="1" dirty="0">
                <a:solidFill>
                  <a:schemeClr val="bg1"/>
                </a:solidFill>
              </a:rPr>
              <a:t>	3.2 </a:t>
            </a:r>
            <a:r>
              <a:rPr lang="zh-CN" altLang="en-US" b="1" dirty="0">
                <a:solidFill>
                  <a:schemeClr val="bg1"/>
                </a:solidFill>
              </a:rPr>
              <a:t>算法模块作为依赖</a:t>
            </a:r>
            <a:endParaRPr lang="en-US" altLang="zh-CN" b="1" dirty="0">
              <a:solidFill>
                <a:schemeClr val="bg1"/>
              </a:solidFill>
            </a:endParaRPr>
          </a:p>
          <a:p>
            <a:pPr marL="0" indent="0">
              <a:buNone/>
            </a:pPr>
            <a:r>
              <a:rPr lang="en-US" altLang="zh-CN" b="1" dirty="0">
                <a:solidFill>
                  <a:schemeClr val="bg1"/>
                </a:solidFill>
              </a:rPr>
              <a:t>4.</a:t>
            </a:r>
            <a:r>
              <a:rPr lang="zh-CN" altLang="en-US" b="1" dirty="0">
                <a:solidFill>
                  <a:schemeClr val="bg1"/>
                </a:solidFill>
              </a:rPr>
              <a:t>测试</a:t>
            </a:r>
            <a:endParaRPr lang="en-US" altLang="zh-CN" b="1" dirty="0">
              <a:solidFill>
                <a:schemeClr val="bg1"/>
              </a:solidFill>
            </a:endParaRPr>
          </a:p>
          <a:p>
            <a:pPr marL="0" indent="0">
              <a:buNone/>
            </a:pPr>
            <a:r>
              <a:rPr lang="en-US" altLang="zh-CN" b="1" dirty="0">
                <a:solidFill>
                  <a:schemeClr val="bg1"/>
                </a:solidFill>
              </a:rPr>
              <a:t>	4.1</a:t>
            </a:r>
            <a:r>
              <a:rPr lang="zh-CN" altLang="en-US" b="1" dirty="0">
                <a:solidFill>
                  <a:schemeClr val="bg1"/>
                </a:solidFill>
              </a:rPr>
              <a:t> 数据随机性</a:t>
            </a:r>
            <a:endParaRPr lang="en-US" altLang="zh-CN" b="1" dirty="0">
              <a:solidFill>
                <a:schemeClr val="bg1"/>
              </a:solidFill>
            </a:endParaRPr>
          </a:p>
          <a:p>
            <a:pPr marL="0" indent="0">
              <a:buNone/>
            </a:pPr>
            <a:r>
              <a:rPr lang="en-US" altLang="zh-CN" b="1" dirty="0">
                <a:solidFill>
                  <a:schemeClr val="bg1"/>
                </a:solidFill>
              </a:rPr>
              <a:t>	4.2 </a:t>
            </a:r>
            <a:r>
              <a:rPr lang="zh-CN" altLang="en-US" b="1" dirty="0">
                <a:solidFill>
                  <a:schemeClr val="bg1"/>
                </a:solidFill>
              </a:rPr>
              <a:t>边界条件</a:t>
            </a:r>
            <a:endParaRPr lang="en-US" altLang="zh-CN" b="1" dirty="0">
              <a:solidFill>
                <a:schemeClr val="bg1"/>
              </a:solidFill>
            </a:endParaRPr>
          </a:p>
          <a:p>
            <a:pPr marL="0" indent="0">
              <a:buNone/>
            </a:pPr>
            <a:r>
              <a:rPr lang="en-US" altLang="zh-CN" b="1" dirty="0">
                <a:solidFill>
                  <a:schemeClr val="bg1"/>
                </a:solidFill>
              </a:rPr>
              <a:t>	4.3 </a:t>
            </a:r>
            <a:r>
              <a:rPr lang="zh-CN" altLang="en-US" b="1" dirty="0">
                <a:solidFill>
                  <a:schemeClr val="bg1"/>
                </a:solidFill>
              </a:rPr>
              <a:t>代码鲁棒性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238" y="72162"/>
            <a:ext cx="10515600" cy="1325563"/>
          </a:xfrm>
        </p:spPr>
        <p:txBody>
          <a:bodyPr/>
          <a:lstStyle/>
          <a:p>
            <a:r>
              <a:rPr lang="zh-CN" altLang="en-US" b="1" dirty="0">
                <a:solidFill>
                  <a:schemeClr val="bg1"/>
                </a:solidFill>
              </a:rPr>
              <a:t>成果演示</a:t>
            </a:r>
          </a:p>
        </p:txBody>
      </p:sp>
      <p:pic>
        <p:nvPicPr>
          <p:cNvPr id="5" name="内容占位符 4"/>
          <p:cNvPicPr>
            <a:picLocks noGrp="1" noChangeAspect="1"/>
          </p:cNvPicPr>
          <p:nvPr>
            <p:ph idx="1"/>
          </p:nvPr>
        </p:nvPicPr>
        <p:blipFill>
          <a:blip r:embed="rId2"/>
          <a:stretch>
            <a:fillRect/>
          </a:stretch>
        </p:blipFill>
        <p:spPr>
          <a:xfrm>
            <a:off x="464469" y="1149149"/>
            <a:ext cx="11036085" cy="5420327"/>
          </a:xfrm>
        </p:spPr>
      </p:pic>
      <p:pic>
        <p:nvPicPr>
          <p:cNvPr id="7" name="图片 6"/>
          <p:cNvPicPr>
            <a:picLocks noChangeAspect="1"/>
          </p:cNvPicPr>
          <p:nvPr/>
        </p:nvPicPr>
        <p:blipFill>
          <a:blip r:embed="rId3"/>
          <a:stretch>
            <a:fillRect/>
          </a:stretch>
        </p:blipFill>
        <p:spPr>
          <a:xfrm>
            <a:off x="2607270" y="1149149"/>
            <a:ext cx="9084492" cy="4428691"/>
          </a:xfrm>
          <a:prstGeom prst="rect">
            <a:avLst/>
          </a:prstGeom>
        </p:spPr>
      </p:pic>
      <p:pic>
        <p:nvPicPr>
          <p:cNvPr id="9" name="图片 8"/>
          <p:cNvPicPr>
            <a:picLocks noChangeAspect="1"/>
          </p:cNvPicPr>
          <p:nvPr/>
        </p:nvPicPr>
        <p:blipFill>
          <a:blip r:embed="rId4"/>
          <a:stretch>
            <a:fillRect/>
          </a:stretch>
        </p:blipFill>
        <p:spPr>
          <a:xfrm>
            <a:off x="500664" y="1149367"/>
            <a:ext cx="7179915" cy="5231629"/>
          </a:xfrm>
          <a:prstGeom prst="rect">
            <a:avLst/>
          </a:prstGeom>
        </p:spPr>
      </p:pic>
      <p:pic>
        <p:nvPicPr>
          <p:cNvPr id="11" name="图片 10"/>
          <p:cNvPicPr>
            <a:picLocks noChangeAspect="1"/>
          </p:cNvPicPr>
          <p:nvPr/>
        </p:nvPicPr>
        <p:blipFill>
          <a:blip r:embed="rId5"/>
          <a:stretch>
            <a:fillRect/>
          </a:stretch>
        </p:blipFill>
        <p:spPr>
          <a:xfrm>
            <a:off x="3512092" y="1149477"/>
            <a:ext cx="8391611" cy="4890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5"/>
                                        </p:tgtEl>
                                      </p:cBhvr>
                                    </p:animEffect>
                                    <p:anim calcmode="lin" valueType="num">
                                      <p:cBhvr>
                                        <p:cTn id="14" dur="1000"/>
                                        <p:tgtEl>
                                          <p:spTgt spid="5"/>
                                        </p:tgtEl>
                                        <p:attrNameLst>
                                          <p:attrName>ppt_x</p:attrName>
                                        </p:attrNameLst>
                                      </p:cBhvr>
                                      <p:tavLst>
                                        <p:tav tm="0">
                                          <p:val>
                                            <p:strVal val="ppt_x"/>
                                          </p:val>
                                        </p:tav>
                                        <p:tav tm="100000">
                                          <p:val>
                                            <p:strVal val="ppt_x"/>
                                          </p:val>
                                        </p:tav>
                                      </p:tavLst>
                                    </p:anim>
                                    <p:anim calcmode="lin" valueType="num">
                                      <p:cBhvr>
                                        <p:cTn id="15" dur="1000"/>
                                        <p:tgtEl>
                                          <p:spTgt spid="5"/>
                                        </p:tgtEl>
                                        <p:attrNameLst>
                                          <p:attrName>ppt_y</p:attrName>
                                        </p:attrNameLst>
                                      </p:cBhvr>
                                      <p:tavLst>
                                        <p:tav tm="0">
                                          <p:val>
                                            <p:strVal val="ppt_y"/>
                                          </p:val>
                                        </p:tav>
                                        <p:tav tm="100000">
                                          <p:val>
                                            <p:strVal val="ppt_y+.1"/>
                                          </p:val>
                                        </p:tav>
                                      </p:tavLst>
                                    </p:anim>
                                    <p:set>
                                      <p:cBhvr>
                                        <p:cTn id="16" dur="1" fill="hold">
                                          <p:stCondLst>
                                            <p:cond delay="9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7"/>
                                        </p:tgtEl>
                                      </p:cBhvr>
                                    </p:animEffect>
                                    <p:anim calcmode="lin" valueType="num">
                                      <p:cBhvr>
                                        <p:cTn id="28" dur="1000"/>
                                        <p:tgtEl>
                                          <p:spTgt spid="7"/>
                                        </p:tgtEl>
                                        <p:attrNameLst>
                                          <p:attrName>ppt_x</p:attrName>
                                        </p:attrNameLst>
                                      </p:cBhvr>
                                      <p:tavLst>
                                        <p:tav tm="0">
                                          <p:val>
                                            <p:strVal val="ppt_x"/>
                                          </p:val>
                                        </p:tav>
                                        <p:tav tm="100000">
                                          <p:val>
                                            <p:strVal val="ppt_x"/>
                                          </p:val>
                                        </p:tav>
                                      </p:tavLst>
                                    </p:anim>
                                    <p:anim calcmode="lin" valueType="num">
                                      <p:cBhvr>
                                        <p:cTn id="29" dur="1000"/>
                                        <p:tgtEl>
                                          <p:spTgt spid="7"/>
                                        </p:tgtEl>
                                        <p:attrNameLst>
                                          <p:attrName>ppt_y</p:attrName>
                                        </p:attrNameLst>
                                      </p:cBhvr>
                                      <p:tavLst>
                                        <p:tav tm="0">
                                          <p:val>
                                            <p:strVal val="ppt_y"/>
                                          </p:val>
                                        </p:tav>
                                        <p:tav tm="100000">
                                          <p:val>
                                            <p:strVal val="ppt_y+.1"/>
                                          </p:val>
                                        </p:tav>
                                      </p:tavLst>
                                    </p:anim>
                                    <p:set>
                                      <p:cBhvr>
                                        <p:cTn id="30" dur="1" fill="hold">
                                          <p:stCondLst>
                                            <p:cond delay="9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9"/>
                                        </p:tgtEl>
                                        <p:attrNameLst>
                                          <p:attrName>ppt_x</p:attrName>
                                        </p:attrNameLst>
                                      </p:cBhvr>
                                      <p:tavLst>
                                        <p:tav tm="0">
                                          <p:val>
                                            <p:strVal val="ppt_x"/>
                                          </p:val>
                                        </p:tav>
                                        <p:tav tm="100000">
                                          <p:val>
                                            <p:strVal val="ppt_x"/>
                                          </p:val>
                                        </p:tav>
                                      </p:tavLst>
                                    </p:anim>
                                    <p:anim calcmode="lin" valueType="num">
                                      <p:cBhvr additive="base">
                                        <p:cTn id="41" dur="500"/>
                                        <p:tgtEl>
                                          <p:spTgt spid="9"/>
                                        </p:tgtEl>
                                        <p:attrNameLst>
                                          <p:attrName>ppt_y</p:attrName>
                                        </p:attrNameLst>
                                      </p:cBhvr>
                                      <p:tavLst>
                                        <p:tav tm="0">
                                          <p:val>
                                            <p:strVal val="ppt_y"/>
                                          </p:val>
                                        </p:tav>
                                        <p:tav tm="100000">
                                          <p:val>
                                            <p:strVal val="1+ppt_h/2"/>
                                          </p:val>
                                        </p:tav>
                                      </p:tavLst>
                                    </p:anim>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11"/>
                                        </p:tgtEl>
                                        <p:attrNameLst>
                                          <p:attrName>ppt_x</p:attrName>
                                        </p:attrNameLst>
                                      </p:cBhvr>
                                      <p:tavLst>
                                        <p:tav tm="0">
                                          <p:val>
                                            <p:strVal val="ppt_x"/>
                                          </p:val>
                                        </p:tav>
                                        <p:tav tm="100000">
                                          <p:val>
                                            <p:strVal val="ppt_x"/>
                                          </p:val>
                                        </p:tav>
                                      </p:tavLst>
                                    </p:anim>
                                    <p:anim calcmode="lin" valueType="num">
                                      <p:cBhvr additive="base">
                                        <p:cTn id="53" dur="500"/>
                                        <p:tgtEl>
                                          <p:spTgt spid="11"/>
                                        </p:tgtEl>
                                        <p:attrNameLst>
                                          <p:attrName>ppt_y</p:attrName>
                                        </p:attrNameLst>
                                      </p:cBhvr>
                                      <p:tavLst>
                                        <p:tav tm="0">
                                          <p:val>
                                            <p:strVal val="ppt_y"/>
                                          </p:val>
                                        </p:tav>
                                        <p:tav tm="100000">
                                          <p:val>
                                            <p:strVal val="1+ppt_h/2"/>
                                          </p:val>
                                        </p:tav>
                                      </p:tavLst>
                                    </p:anim>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数据结构设计</a:t>
            </a:r>
          </a:p>
        </p:txBody>
      </p:sp>
      <p:sp>
        <p:nvSpPr>
          <p:cNvPr id="3" name="内容占位符 2"/>
          <p:cNvSpPr>
            <a:spLocks noGrp="1"/>
          </p:cNvSpPr>
          <p:nvPr>
            <p:ph idx="1"/>
          </p:nvPr>
        </p:nvSpPr>
        <p:spPr/>
        <p:txBody>
          <a:bodyPr/>
          <a:lstStyle/>
          <a:p>
            <a:pPr marL="0" indent="0">
              <a:buNone/>
            </a:pPr>
            <a:r>
              <a:rPr lang="en-US" altLang="zh-CN" b="1" dirty="0">
                <a:solidFill>
                  <a:schemeClr val="bg1"/>
                </a:solidFill>
              </a:rPr>
              <a:t>1.</a:t>
            </a:r>
            <a:r>
              <a:rPr lang="zh-CN" altLang="en-US" b="1" dirty="0">
                <a:solidFill>
                  <a:schemeClr val="bg1"/>
                </a:solidFill>
              </a:rPr>
              <a:t>数组（未投入生产环境，略去）</a:t>
            </a:r>
            <a:endParaRPr lang="en-US" altLang="zh-CN" b="1" dirty="0">
              <a:solidFill>
                <a:schemeClr val="bg1"/>
              </a:solidFill>
            </a:endParaRPr>
          </a:p>
          <a:p>
            <a:pPr marL="0" indent="0">
              <a:buNone/>
            </a:pPr>
            <a:r>
              <a:rPr lang="en-US" altLang="zh-CN" b="1" dirty="0">
                <a:solidFill>
                  <a:schemeClr val="bg1"/>
                </a:solidFill>
              </a:rPr>
              <a:t>2.</a:t>
            </a:r>
            <a:r>
              <a:rPr lang="zh-CN" altLang="en-US" b="1" dirty="0">
                <a:solidFill>
                  <a:schemeClr val="bg1"/>
                </a:solidFill>
              </a:rPr>
              <a:t>链表（曾投入生产环境，目前弃用，略去）</a:t>
            </a:r>
            <a:endParaRPr lang="en-US" altLang="zh-CN" b="1" dirty="0">
              <a:solidFill>
                <a:schemeClr val="bg1"/>
              </a:solidFill>
            </a:endParaRPr>
          </a:p>
          <a:p>
            <a:pPr marL="0" indent="0">
              <a:buNone/>
            </a:pPr>
            <a:r>
              <a:rPr lang="en-US" altLang="zh-CN" b="1" dirty="0">
                <a:solidFill>
                  <a:schemeClr val="bg1"/>
                </a:solidFill>
              </a:rPr>
              <a:t>3.</a:t>
            </a:r>
            <a:r>
              <a:rPr lang="zh-CN" altLang="en-US" b="1" dirty="0">
                <a:solidFill>
                  <a:schemeClr val="bg1"/>
                </a:solidFill>
              </a:rPr>
              <a:t>树（路径紧缩）（目前生产环境使用）</a:t>
            </a:r>
            <a:endParaRPr lang="en-US" altLang="zh-CN" b="1" dirty="0">
              <a:solidFill>
                <a:schemeClr val="bg1"/>
              </a:solidFill>
            </a:endParaRPr>
          </a:p>
          <a:p>
            <a:pPr marL="0" indent="0">
              <a:buNone/>
            </a:pPr>
            <a:r>
              <a:rPr lang="en-US" altLang="zh-CN" b="1" dirty="0"/>
              <a:t>	</a:t>
            </a:r>
            <a:r>
              <a:rPr lang="zh-CN" altLang="en-US" b="1" dirty="0">
                <a:solidFill>
                  <a:srgbClr val="FFFF00"/>
                </a:solidFill>
              </a:rPr>
              <a:t>不可以使用任何规则！（后续说明）</a:t>
            </a:r>
          </a:p>
        </p:txBody>
      </p:sp>
      <p:graphicFrame>
        <p:nvGraphicFramePr>
          <p:cNvPr id="4" name="表格 4"/>
          <p:cNvGraphicFramePr>
            <a:graphicFrameLocks noGrp="1"/>
          </p:cNvGraphicFramePr>
          <p:nvPr/>
        </p:nvGraphicFramePr>
        <p:xfrm>
          <a:off x="838202" y="5211767"/>
          <a:ext cx="3112362" cy="370840"/>
        </p:xfrm>
        <a:graphic>
          <a:graphicData uri="http://schemas.openxmlformats.org/drawingml/2006/table">
            <a:tbl>
              <a:tblPr firstRow="1" bandRow="1">
                <a:tableStyleId>{5C22544A-7EE6-4342-B048-85BDC9FD1C3A}</a:tableStyleId>
              </a:tblPr>
              <a:tblGrid>
                <a:gridCol w="1037454">
                  <a:extLst>
                    <a:ext uri="{9D8B030D-6E8A-4147-A177-3AD203B41FA5}">
                      <a16:colId xmlns:a16="http://schemas.microsoft.com/office/drawing/2014/main" val="20000"/>
                    </a:ext>
                  </a:extLst>
                </a:gridCol>
                <a:gridCol w="1037454">
                  <a:extLst>
                    <a:ext uri="{9D8B030D-6E8A-4147-A177-3AD203B41FA5}">
                      <a16:colId xmlns:a16="http://schemas.microsoft.com/office/drawing/2014/main" val="20001"/>
                    </a:ext>
                  </a:extLst>
                </a:gridCol>
                <a:gridCol w="1037454">
                  <a:extLst>
                    <a:ext uri="{9D8B030D-6E8A-4147-A177-3AD203B41FA5}">
                      <a16:colId xmlns:a16="http://schemas.microsoft.com/office/drawing/2014/main" val="20002"/>
                    </a:ext>
                  </a:extLst>
                </a:gridCol>
              </a:tblGrid>
              <a:tr h="370840">
                <a:tc>
                  <a:txBody>
                    <a:bodyPr/>
                    <a:lstStyle/>
                    <a:p>
                      <a:r>
                        <a:rPr lang="en-US" altLang="zh-CN" dirty="0"/>
                        <a:t>       6</a:t>
                      </a:r>
                      <a:endParaRPr lang="zh-CN" altLang="en-US" dirty="0"/>
                    </a:p>
                  </a:txBody>
                  <a:tcPr/>
                </a:tc>
                <a:tc>
                  <a:txBody>
                    <a:bodyPr/>
                    <a:lstStyle/>
                    <a:p>
                      <a:r>
                        <a:rPr lang="en-US" altLang="zh-CN" dirty="0"/>
                        <a:t>       7</a:t>
                      </a:r>
                      <a:endParaRPr lang="zh-CN" altLang="en-US" dirty="0"/>
                    </a:p>
                  </a:txBody>
                  <a:tcPr/>
                </a:tc>
                <a:tc>
                  <a:txBody>
                    <a:bodyPr/>
                    <a:lstStyle/>
                    <a:p>
                      <a:r>
                        <a:rPr lang="en-US" altLang="zh-CN" dirty="0"/>
                        <a:t>      8</a:t>
                      </a:r>
                      <a:endParaRPr lang="zh-CN" altLang="en-US" dirty="0"/>
                    </a:p>
                  </a:txBody>
                  <a:tcPr/>
                </a:tc>
                <a:extLst>
                  <a:ext uri="{0D108BD9-81ED-4DB2-BD59-A6C34878D82A}">
                    <a16:rowId xmlns:a16="http://schemas.microsoft.com/office/drawing/2014/main" val="10000"/>
                  </a:ext>
                </a:extLst>
              </a:tr>
            </a:tbl>
          </a:graphicData>
        </a:graphic>
      </p:graphicFrame>
      <p:graphicFrame>
        <p:nvGraphicFramePr>
          <p:cNvPr id="5" name="表格 5"/>
          <p:cNvGraphicFramePr>
            <a:graphicFrameLocks noGrp="1"/>
          </p:cNvGraphicFramePr>
          <p:nvPr/>
        </p:nvGraphicFramePr>
        <p:xfrm>
          <a:off x="1590460" y="4001294"/>
          <a:ext cx="1607845" cy="365760"/>
        </p:xfrm>
        <a:graphic>
          <a:graphicData uri="http://schemas.openxmlformats.org/drawingml/2006/table">
            <a:tbl>
              <a:tblPr firstRow="1" bandRow="1">
                <a:tableStyleId>{5C22544A-7EE6-4342-B048-85BDC9FD1C3A}</a:tableStyleId>
              </a:tblPr>
              <a:tblGrid>
                <a:gridCol w="1607845">
                  <a:extLst>
                    <a:ext uri="{9D8B030D-6E8A-4147-A177-3AD203B41FA5}">
                      <a16:colId xmlns:a16="http://schemas.microsoft.com/office/drawing/2014/main" val="20000"/>
                    </a:ext>
                  </a:extLst>
                </a:gridCol>
              </a:tblGrid>
              <a:tr h="331009">
                <a:tc>
                  <a:txBody>
                    <a:bodyPr/>
                    <a:lstStyle/>
                    <a:p>
                      <a:r>
                        <a:rPr lang="en-US" altLang="zh-CN" dirty="0"/>
                        <a:t>          5</a:t>
                      </a:r>
                      <a:endParaRPr lang="zh-CN" altLang="en-US" dirty="0"/>
                    </a:p>
                  </a:txBody>
                  <a:tcPr/>
                </a:tc>
                <a:extLst>
                  <a:ext uri="{0D108BD9-81ED-4DB2-BD59-A6C34878D82A}">
                    <a16:rowId xmlns:a16="http://schemas.microsoft.com/office/drawing/2014/main" val="10000"/>
                  </a:ext>
                </a:extLst>
              </a:tr>
            </a:tbl>
          </a:graphicData>
        </a:graphic>
      </p:graphicFrame>
      <p:cxnSp>
        <p:nvCxnSpPr>
          <p:cNvPr id="7" name="直接连接符 6"/>
          <p:cNvCxnSpPr/>
          <p:nvPr/>
        </p:nvCxnSpPr>
        <p:spPr>
          <a:xfrm flipH="1">
            <a:off x="1198485" y="4372134"/>
            <a:ext cx="861134" cy="839633"/>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a:endCxn id="4" idx="0"/>
          </p:cNvCxnSpPr>
          <p:nvPr/>
        </p:nvCxnSpPr>
        <p:spPr>
          <a:xfrm>
            <a:off x="2394382" y="4372134"/>
            <a:ext cx="1" cy="839633"/>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3009530" y="4367054"/>
            <a:ext cx="363985" cy="844713"/>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2" name="表格 12"/>
          <p:cNvGraphicFramePr>
            <a:graphicFrameLocks noGrp="1"/>
          </p:cNvGraphicFramePr>
          <p:nvPr/>
        </p:nvGraphicFramePr>
        <p:xfrm>
          <a:off x="2991282" y="6126480"/>
          <a:ext cx="1048058" cy="370840"/>
        </p:xfrm>
        <a:graphic>
          <a:graphicData uri="http://schemas.openxmlformats.org/drawingml/2006/table">
            <a:tbl>
              <a:tblPr firstRow="1" bandRow="1">
                <a:tableStyleId>{5C22544A-7EE6-4342-B048-85BDC9FD1C3A}</a:tableStyleId>
              </a:tblPr>
              <a:tblGrid>
                <a:gridCol w="1048058">
                  <a:extLst>
                    <a:ext uri="{9D8B030D-6E8A-4147-A177-3AD203B41FA5}">
                      <a16:colId xmlns:a16="http://schemas.microsoft.com/office/drawing/2014/main" val="20000"/>
                    </a:ext>
                  </a:extLst>
                </a:gridCol>
              </a:tblGrid>
              <a:tr h="370840">
                <a:tc>
                  <a:txBody>
                    <a:bodyPr/>
                    <a:lstStyle/>
                    <a:p>
                      <a:r>
                        <a:rPr lang="en-US" altLang="zh-CN" dirty="0"/>
                        <a:t>      9</a:t>
                      </a:r>
                      <a:endParaRPr lang="zh-CN" altLang="en-US" dirty="0"/>
                    </a:p>
                  </a:txBody>
                  <a:tcPr/>
                </a:tc>
                <a:extLst>
                  <a:ext uri="{0D108BD9-81ED-4DB2-BD59-A6C34878D82A}">
                    <a16:rowId xmlns:a16="http://schemas.microsoft.com/office/drawing/2014/main" val="10000"/>
                  </a:ext>
                </a:extLst>
              </a:tr>
            </a:tbl>
          </a:graphicData>
        </a:graphic>
      </p:graphicFrame>
      <p:cxnSp>
        <p:nvCxnSpPr>
          <p:cNvPr id="14" name="直接连接符 13"/>
          <p:cNvCxnSpPr>
            <a:endCxn id="12" idx="0"/>
          </p:cNvCxnSpPr>
          <p:nvPr/>
        </p:nvCxnSpPr>
        <p:spPr>
          <a:xfrm flipH="1">
            <a:off x="3515311" y="5582607"/>
            <a:ext cx="26879" cy="543873"/>
          </a:xfrm>
          <a:prstGeom prst="line">
            <a:avLst/>
          </a:prstGeom>
        </p:spPr>
        <p:style>
          <a:lnRef idx="1">
            <a:schemeClr val="dk1"/>
          </a:lnRef>
          <a:fillRef idx="0">
            <a:schemeClr val="dk1"/>
          </a:fillRef>
          <a:effectRef idx="0">
            <a:schemeClr val="dk1"/>
          </a:effectRef>
          <a:fontRef idx="minor">
            <a:schemeClr val="tx1"/>
          </a:fontRef>
        </p:style>
      </p:cxnSp>
      <p:sp>
        <p:nvSpPr>
          <p:cNvPr id="18" name="任意多边形: 形状 17"/>
          <p:cNvSpPr/>
          <p:nvPr/>
        </p:nvSpPr>
        <p:spPr>
          <a:xfrm>
            <a:off x="3195961" y="4181383"/>
            <a:ext cx="1868631" cy="2130640"/>
          </a:xfrm>
          <a:custGeom>
            <a:avLst/>
            <a:gdLst>
              <a:gd name="connsiteX0" fmla="*/ 852256 w 1868631"/>
              <a:gd name="connsiteY0" fmla="*/ 2130640 h 2130640"/>
              <a:gd name="connsiteX1" fmla="*/ 1846556 w 1868631"/>
              <a:gd name="connsiteY1" fmla="*/ 1020932 h 2130640"/>
              <a:gd name="connsiteX2" fmla="*/ 0 w 1868631"/>
              <a:gd name="connsiteY2" fmla="*/ 0 h 2130640"/>
            </a:gdLst>
            <a:ahLst/>
            <a:cxnLst>
              <a:cxn ang="0">
                <a:pos x="connsiteX0" y="connsiteY0"/>
              </a:cxn>
              <a:cxn ang="0">
                <a:pos x="connsiteX1" y="connsiteY1"/>
              </a:cxn>
              <a:cxn ang="0">
                <a:pos x="connsiteX2" y="connsiteY2"/>
              </a:cxn>
            </a:cxnLst>
            <a:rect l="l" t="t" r="r" b="b"/>
            <a:pathLst>
              <a:path w="1868631" h="2130640">
                <a:moveTo>
                  <a:pt x="852256" y="2130640"/>
                </a:moveTo>
                <a:cubicBezTo>
                  <a:pt x="1420427" y="1753339"/>
                  <a:pt x="1988599" y="1376039"/>
                  <a:pt x="1846556" y="1020932"/>
                </a:cubicBezTo>
                <a:cubicBezTo>
                  <a:pt x="1704513" y="665825"/>
                  <a:pt x="852256" y="332912"/>
                  <a:pt x="0" y="0"/>
                </a:cubicBezTo>
              </a:path>
            </a:pathLst>
          </a:cu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a:t>
            </a:r>
          </a:p>
        </p:txBody>
      </p:sp>
      <p:sp>
        <p:nvSpPr>
          <p:cNvPr id="3" name="内容占位符 2"/>
          <p:cNvSpPr>
            <a:spLocks noGrp="1"/>
          </p:cNvSpPr>
          <p:nvPr>
            <p:ph idx="1"/>
          </p:nvPr>
        </p:nvSpPr>
        <p:spPr>
          <a:xfrm>
            <a:off x="838200" y="1509395"/>
            <a:ext cx="10515600" cy="4834255"/>
          </a:xfrm>
        </p:spPr>
        <p:txBody>
          <a:bodyPr>
            <a:noAutofit/>
          </a:bodyPr>
          <a:lstStyle/>
          <a:p>
            <a:pPr marL="0" indent="0">
              <a:buNone/>
            </a:pPr>
            <a:r>
              <a:rPr lang="en-US" altLang="zh-CN" sz="2000" b="1" dirty="0">
                <a:solidFill>
                  <a:schemeClr val="bg1"/>
                </a:solidFill>
              </a:rPr>
              <a:t>1.</a:t>
            </a:r>
            <a:r>
              <a:rPr lang="zh-CN" altLang="en-US" sz="2000" b="1" dirty="0">
                <a:solidFill>
                  <a:schemeClr val="bg1"/>
                </a:solidFill>
              </a:rPr>
              <a:t>数据格式要求</a:t>
            </a:r>
            <a:endParaRPr lang="en-US" altLang="zh-CN" sz="2000" b="1" dirty="0">
              <a:solidFill>
                <a:schemeClr val="bg1"/>
              </a:solidFill>
            </a:endParaRPr>
          </a:p>
          <a:p>
            <a:pPr marL="0" indent="0">
              <a:buNone/>
            </a:pPr>
            <a:r>
              <a:rPr lang="en-US" altLang="zh-CN" sz="2000" b="1" dirty="0">
                <a:solidFill>
                  <a:schemeClr val="bg1"/>
                </a:solidFill>
              </a:rPr>
              <a:t>	1.1 </a:t>
            </a:r>
            <a:r>
              <a:rPr lang="zh-CN" altLang="en-US" sz="2000" b="1" dirty="0">
                <a:solidFill>
                  <a:schemeClr val="bg1"/>
                </a:solidFill>
              </a:rPr>
              <a:t>数据格式的定义</a:t>
            </a:r>
            <a:endParaRPr lang="en-US" altLang="zh-CN" sz="2000" b="1" dirty="0">
              <a:solidFill>
                <a:schemeClr val="bg1"/>
              </a:solidFill>
            </a:endParaRPr>
          </a:p>
          <a:p>
            <a:pPr marL="0" indent="0">
              <a:buNone/>
            </a:pPr>
            <a:r>
              <a:rPr lang="en-US" altLang="zh-CN" sz="2000" b="1" dirty="0">
                <a:solidFill>
                  <a:schemeClr val="bg1"/>
                </a:solidFill>
              </a:rPr>
              <a:t>	1.2 </a:t>
            </a:r>
            <a:r>
              <a:rPr lang="zh-CN" altLang="en-US" sz="2000" b="1" dirty="0">
                <a:solidFill>
                  <a:schemeClr val="bg1"/>
                </a:solidFill>
              </a:rPr>
              <a:t>脏数据的定义</a:t>
            </a:r>
            <a:endParaRPr lang="en-US" altLang="zh-CN" sz="2000" b="1" dirty="0">
              <a:solidFill>
                <a:schemeClr val="bg1"/>
              </a:solidFill>
            </a:endParaRPr>
          </a:p>
          <a:p>
            <a:pPr marL="0" indent="0">
              <a:buNone/>
            </a:pPr>
            <a:r>
              <a:rPr lang="en-US" altLang="zh-CN" sz="2000" b="1" dirty="0">
                <a:solidFill>
                  <a:schemeClr val="bg1"/>
                </a:solidFill>
              </a:rPr>
              <a:t>2.</a:t>
            </a:r>
            <a:r>
              <a:rPr lang="zh-CN" altLang="en-US" sz="2000" b="1" dirty="0">
                <a:solidFill>
                  <a:schemeClr val="bg1"/>
                </a:solidFill>
              </a:rPr>
              <a:t>前后端通信设计</a:t>
            </a:r>
            <a:endParaRPr lang="en-US" altLang="zh-CN" sz="2000" b="1" dirty="0">
              <a:solidFill>
                <a:schemeClr val="bg1"/>
              </a:solidFill>
            </a:endParaRPr>
          </a:p>
          <a:p>
            <a:pPr marL="0" indent="0">
              <a:buNone/>
            </a:pPr>
            <a:r>
              <a:rPr lang="en-US" altLang="zh-CN" sz="2000" b="1" dirty="0">
                <a:solidFill>
                  <a:schemeClr val="bg1"/>
                </a:solidFill>
              </a:rPr>
              <a:t>	2.1 </a:t>
            </a:r>
            <a:r>
              <a:rPr lang="zh-CN" altLang="en-US" sz="2000" b="1" dirty="0">
                <a:solidFill>
                  <a:schemeClr val="bg1"/>
                </a:solidFill>
              </a:rPr>
              <a:t>维护输入信息</a:t>
            </a:r>
            <a:endParaRPr lang="en-US" altLang="zh-CN" sz="2000" b="1" dirty="0">
              <a:solidFill>
                <a:schemeClr val="bg1"/>
              </a:solidFill>
            </a:endParaRPr>
          </a:p>
          <a:p>
            <a:pPr marL="0" indent="0">
              <a:buNone/>
            </a:pPr>
            <a:r>
              <a:rPr lang="en-US" altLang="zh-CN" sz="2000" b="1" dirty="0">
                <a:solidFill>
                  <a:schemeClr val="bg1"/>
                </a:solidFill>
              </a:rPr>
              <a:t>3.</a:t>
            </a:r>
            <a:r>
              <a:rPr lang="zh-CN" altLang="en-US" sz="2000" b="1" dirty="0">
                <a:solidFill>
                  <a:schemeClr val="bg1"/>
                </a:solidFill>
              </a:rPr>
              <a:t>算法模块工作流程</a:t>
            </a:r>
            <a:endParaRPr lang="en-US" altLang="zh-CN" sz="2000" b="1" dirty="0">
              <a:solidFill>
                <a:schemeClr val="bg1"/>
              </a:solidFill>
            </a:endParaRPr>
          </a:p>
          <a:p>
            <a:pPr marL="0" indent="0">
              <a:buNone/>
            </a:pPr>
            <a:r>
              <a:rPr lang="en-US" altLang="zh-CN" sz="2000" b="1" dirty="0">
                <a:solidFill>
                  <a:schemeClr val="bg1"/>
                </a:solidFill>
              </a:rPr>
              <a:t>	3.1 </a:t>
            </a:r>
            <a:r>
              <a:rPr lang="zh-CN" altLang="en-US" sz="2000" b="1" dirty="0">
                <a:solidFill>
                  <a:schemeClr val="bg1"/>
                </a:solidFill>
              </a:rPr>
              <a:t>用映射说明基础算法的意义</a:t>
            </a:r>
            <a:endParaRPr lang="en-US" altLang="zh-CN" sz="2000" b="1" dirty="0">
              <a:solidFill>
                <a:schemeClr val="bg1"/>
              </a:solidFill>
            </a:endParaRPr>
          </a:p>
          <a:p>
            <a:pPr marL="0" indent="0">
              <a:buNone/>
            </a:pPr>
            <a:r>
              <a:rPr lang="en-US" altLang="zh-CN" sz="2000" b="1" dirty="0">
                <a:solidFill>
                  <a:schemeClr val="bg1"/>
                </a:solidFill>
              </a:rPr>
              <a:t>	3.2 </a:t>
            </a:r>
            <a:r>
              <a:rPr lang="zh-CN" altLang="en-US" sz="2000" b="1" dirty="0">
                <a:solidFill>
                  <a:schemeClr val="bg1"/>
                </a:solidFill>
              </a:rPr>
              <a:t>额外功能的实现</a:t>
            </a:r>
            <a:endParaRPr lang="en-US" altLang="zh-CN" sz="2000" b="1" dirty="0">
              <a:solidFill>
                <a:schemeClr val="bg1"/>
              </a:solidFill>
            </a:endParaRPr>
          </a:p>
          <a:p>
            <a:pPr marL="0" indent="0">
              <a:buNone/>
            </a:pPr>
            <a:r>
              <a:rPr lang="en-US" altLang="zh-CN" sz="2000" b="1" dirty="0">
                <a:solidFill>
                  <a:schemeClr val="bg1"/>
                </a:solidFill>
              </a:rPr>
              <a:t>		3.2.1 </a:t>
            </a:r>
            <a:r>
              <a:rPr lang="zh-CN" altLang="en-US" sz="2000" b="1" dirty="0">
                <a:solidFill>
                  <a:schemeClr val="bg1"/>
                </a:solidFill>
              </a:rPr>
              <a:t>多执行时间</a:t>
            </a:r>
            <a:endParaRPr lang="en-US" altLang="zh-CN" sz="2000" b="1" dirty="0">
              <a:solidFill>
                <a:schemeClr val="bg1"/>
              </a:solidFill>
            </a:endParaRPr>
          </a:p>
          <a:p>
            <a:pPr marL="0" indent="0">
              <a:buNone/>
            </a:pPr>
            <a:r>
              <a:rPr lang="en-US" altLang="zh-CN" sz="2000" b="1" dirty="0">
                <a:solidFill>
                  <a:schemeClr val="bg1"/>
                </a:solidFill>
              </a:rPr>
              <a:t>		3.2.2 </a:t>
            </a:r>
            <a:r>
              <a:rPr lang="zh-CN" altLang="en-US" sz="2000" b="1" dirty="0">
                <a:solidFill>
                  <a:schemeClr val="bg1"/>
                </a:solidFill>
              </a:rPr>
              <a:t>用户预设优先级</a:t>
            </a:r>
            <a:endParaRPr lang="en-US" altLang="zh-CN" sz="2000" b="1" dirty="0">
              <a:solidFill>
                <a:schemeClr val="bg1"/>
              </a:solidFill>
            </a:endParaRPr>
          </a:p>
          <a:p>
            <a:pPr marL="0" indent="0">
              <a:buNone/>
            </a:pPr>
            <a:r>
              <a:rPr lang="en-US" altLang="zh-CN" sz="2000" b="1" dirty="0">
                <a:solidFill>
                  <a:schemeClr val="bg1"/>
                </a:solidFill>
              </a:rPr>
              <a:t>		3.2.3 </a:t>
            </a:r>
            <a:r>
              <a:rPr lang="zh-CN" altLang="en-US" sz="2000" b="1" dirty="0">
                <a:solidFill>
                  <a:schemeClr val="bg1"/>
                </a:solidFill>
              </a:rPr>
              <a:t>分时段</a:t>
            </a:r>
            <a:endParaRPr lang="en-US" altLang="zh-CN" sz="2000" b="1" dirty="0">
              <a:solidFill>
                <a:schemeClr val="bg1"/>
              </a:solidFill>
            </a:endParaRPr>
          </a:p>
          <a:p>
            <a:pPr marL="0" indent="0">
              <a:buNone/>
            </a:pPr>
            <a:r>
              <a:rPr lang="en-US" altLang="zh-CN" sz="2000" b="1" dirty="0">
                <a:solidFill>
                  <a:schemeClr val="bg1"/>
                </a:solidFill>
              </a:rPr>
              <a:t>	3.3 </a:t>
            </a:r>
            <a:r>
              <a:rPr lang="zh-CN" altLang="en-US" sz="2000" b="1" dirty="0">
                <a:solidFill>
                  <a:schemeClr val="bg1"/>
                </a:solidFill>
              </a:rPr>
              <a:t>整体工作流程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应用程序设计（数据格式定义）</a:t>
            </a:r>
          </a:p>
        </p:txBody>
      </p:sp>
      <p:pic>
        <p:nvPicPr>
          <p:cNvPr id="5" name="图片 4"/>
          <p:cNvPicPr>
            <a:picLocks noChangeAspect="1"/>
          </p:cNvPicPr>
          <p:nvPr>
            <p:custDataLst>
              <p:tags r:id="rId1"/>
            </p:custDataLst>
          </p:nvPr>
        </p:nvPicPr>
        <p:blipFill>
          <a:blip r:embed="rId3"/>
          <a:stretch>
            <a:fillRect/>
          </a:stretch>
        </p:blipFill>
        <p:spPr>
          <a:xfrm>
            <a:off x="2383011" y="2133716"/>
            <a:ext cx="7226524" cy="3735155"/>
          </a:xfrm>
          <a:prstGeom prst="rect">
            <a:avLst/>
          </a:prstGeom>
          <a:ln>
            <a:solidFill>
              <a:srgbClr val="FFFF00"/>
            </a:solidFill>
          </a:ln>
          <a:effectLst>
            <a:outerShdw blurRad="50800" dist="38100" dir="18900000" algn="bl" rotWithShape="0">
              <a:prstClr val="black">
                <a:alpha val="40000"/>
              </a:prstClr>
            </a:outerShdw>
            <a:softEdge rad="3175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160"/>
            <a:ext cx="10515600" cy="961390"/>
          </a:xfrm>
        </p:spPr>
        <p:txBody>
          <a:bodyPr/>
          <a:lstStyle/>
          <a:p>
            <a:r>
              <a:rPr lang="zh-CN" altLang="en-US" b="1" dirty="0">
                <a:solidFill>
                  <a:schemeClr val="bg1"/>
                </a:solidFill>
              </a:rPr>
              <a:t>应用程序的设计（脏数据的定义）</a:t>
            </a:r>
          </a:p>
        </p:txBody>
      </p:sp>
      <p:sp>
        <p:nvSpPr>
          <p:cNvPr id="3" name="内容占位符 2"/>
          <p:cNvSpPr>
            <a:spLocks noGrp="1"/>
          </p:cNvSpPr>
          <p:nvPr>
            <p:ph idx="1"/>
          </p:nvPr>
        </p:nvSpPr>
        <p:spPr>
          <a:xfrm>
            <a:off x="775970" y="739775"/>
            <a:ext cx="10515600" cy="3794125"/>
          </a:xfrm>
        </p:spPr>
        <p:txBody>
          <a:bodyPr/>
          <a:lstStyle/>
          <a:p>
            <a:pPr marL="0" indent="0">
              <a:lnSpc>
                <a:spcPct val="150000"/>
              </a:lnSpc>
              <a:buNone/>
            </a:pPr>
            <a:r>
              <a:rPr lang="en-US" altLang="zh-CN" sz="2400" b="1" dirty="0">
                <a:solidFill>
                  <a:schemeClr val="bg1"/>
                </a:solidFill>
                <a:effectLst/>
                <a:latin typeface="Consolas" panose="020B0609020204030204" pitchFamily="49" charset="0"/>
              </a:rPr>
              <a:t>    </a:t>
            </a:r>
            <a:r>
              <a:rPr lang="zh-CN" altLang="en-US" sz="2000" b="1" dirty="0">
                <a:solidFill>
                  <a:schemeClr val="bg1"/>
                </a:solidFill>
                <a:effectLst/>
                <a:latin typeface="Consolas" panose="020B0609020204030204" pitchFamily="49" charset="0"/>
              </a:rPr>
              <a:t>上述的数据格式要求中实例的注释已经将各字段的合法格式描述了一遍，这里唯一需要额外说明的是开始结束时间数组。</a:t>
            </a:r>
            <a:endParaRPr lang="en-US" altLang="zh-CN" sz="2000" b="1" dirty="0">
              <a:solidFill>
                <a:schemeClr val="bg1"/>
              </a:solidFill>
              <a:effectLst/>
              <a:latin typeface="Consolas" panose="020B0609020204030204" pitchFamily="49" charset="0"/>
            </a:endParaRPr>
          </a:p>
          <a:p>
            <a:pPr marL="0" indent="0">
              <a:lnSpc>
                <a:spcPct val="150000"/>
              </a:lnSpc>
              <a:buNone/>
            </a:pPr>
            <a:r>
              <a:rPr lang="en-US" altLang="zh-CN" sz="2000" b="1" dirty="0">
                <a:solidFill>
                  <a:schemeClr val="bg1"/>
                </a:solidFill>
                <a:effectLst/>
                <a:latin typeface="Consolas" panose="020B0609020204030204" pitchFamily="49" charset="0"/>
              </a:rPr>
              <a:t>    </a:t>
            </a:r>
            <a:r>
              <a:rPr lang="zh-CN" altLang="en-US" sz="2000" b="1" dirty="0">
                <a:solidFill>
                  <a:schemeClr val="bg1"/>
                </a:solidFill>
                <a:effectLst/>
                <a:latin typeface="Consolas" panose="020B0609020204030204" pitchFamily="49" charset="0"/>
              </a:rPr>
              <a:t>我们不允许同一个任务存在两个时段，其交集不为空。但两个时段是可以相接的。</a:t>
            </a:r>
            <a:endParaRPr lang="en-US" altLang="zh-CN" sz="2000" b="1" dirty="0">
              <a:solidFill>
                <a:schemeClr val="bg1"/>
              </a:solidFill>
              <a:effectLst/>
              <a:latin typeface="Consolas" panose="020B0609020204030204" pitchFamily="49" charset="0"/>
            </a:endParaRPr>
          </a:p>
          <a:p>
            <a:pPr marL="0" indent="0">
              <a:lnSpc>
                <a:spcPct val="150000"/>
              </a:lnSpc>
              <a:buNone/>
            </a:pPr>
            <a:r>
              <a:rPr lang="en-US" altLang="zh-CN" sz="2000" b="1" dirty="0">
                <a:solidFill>
                  <a:schemeClr val="bg1"/>
                </a:solidFill>
                <a:latin typeface="Consolas" panose="020B0609020204030204" pitchFamily="49" charset="0"/>
              </a:rPr>
              <a:t>	</a:t>
            </a:r>
            <a:r>
              <a:rPr lang="zh-CN" altLang="en-US" sz="2000" b="1" dirty="0">
                <a:solidFill>
                  <a:schemeClr val="bg1"/>
                </a:solidFill>
                <a:effectLst/>
                <a:latin typeface="Consolas" panose="020B0609020204030204" pitchFamily="49" charset="0"/>
              </a:rPr>
              <a:t>例如，</a:t>
            </a:r>
            <a:r>
              <a:rPr lang="en-US" altLang="zh-CN" sz="2000" b="1" dirty="0">
                <a:solidFill>
                  <a:schemeClr val="bg1"/>
                </a:solidFill>
                <a:effectLst/>
                <a:latin typeface="Consolas" panose="020B0609020204030204" pitchFamily="49" charset="0"/>
              </a:rPr>
              <a:t>2</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00-4</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和</a:t>
            </a:r>
            <a:r>
              <a:rPr lang="en-US" altLang="zh-CN" sz="2000" b="1" dirty="0">
                <a:solidFill>
                  <a:schemeClr val="bg1"/>
                </a:solidFill>
                <a:effectLst/>
                <a:latin typeface="Consolas" panose="020B0609020204030204" pitchFamily="49" charset="0"/>
              </a:rPr>
              <a:t>3</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00-5</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是一个脏数据，因为它可以写为</a:t>
            </a:r>
            <a:r>
              <a:rPr lang="en-US" altLang="zh-CN" sz="2000" b="1" dirty="0">
                <a:solidFill>
                  <a:schemeClr val="bg1"/>
                </a:solidFill>
                <a:effectLst/>
                <a:latin typeface="Consolas" panose="020B0609020204030204" pitchFamily="49" charset="0"/>
              </a:rPr>
              <a:t>2</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到</a:t>
            </a:r>
            <a:r>
              <a:rPr lang="en-US" altLang="zh-CN" sz="2000" b="1" dirty="0">
                <a:solidFill>
                  <a:schemeClr val="bg1"/>
                </a:solidFill>
                <a:effectLst/>
                <a:latin typeface="Consolas" panose="020B0609020204030204" pitchFamily="49" charset="0"/>
              </a:rPr>
              <a:t>5</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。但</a:t>
            </a:r>
            <a:r>
              <a:rPr lang="en-US" altLang="zh-CN" sz="2000" b="1" dirty="0">
                <a:solidFill>
                  <a:schemeClr val="bg1"/>
                </a:solidFill>
                <a:effectLst/>
                <a:latin typeface="Consolas" panose="020B0609020204030204" pitchFamily="49" charset="0"/>
              </a:rPr>
              <a:t>2</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00-4</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和</a:t>
            </a:r>
            <a:r>
              <a:rPr lang="en-US" altLang="zh-CN" sz="2000" b="1" dirty="0">
                <a:solidFill>
                  <a:schemeClr val="bg1"/>
                </a:solidFill>
                <a:effectLst/>
                <a:latin typeface="Consolas" panose="020B0609020204030204" pitchFamily="49" charset="0"/>
              </a:rPr>
              <a:t>4</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00-6</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虽然也能被写作</a:t>
            </a:r>
            <a:r>
              <a:rPr lang="en-US" altLang="zh-CN" sz="2000" b="1" dirty="0">
                <a:solidFill>
                  <a:schemeClr val="bg1"/>
                </a:solidFill>
                <a:effectLst/>
                <a:latin typeface="Consolas" panose="020B0609020204030204" pitchFamily="49" charset="0"/>
              </a:rPr>
              <a:t>2</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00-6</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，但因为两个时段仅仅是相接，被认为是一个合法的数据。</a:t>
            </a:r>
          </a:p>
          <a:p>
            <a:endParaRPr lang="zh-CN" altLang="en-US" sz="2000" b="1" dirty="0">
              <a:solidFill>
                <a:schemeClr val="bg1"/>
              </a:solidFill>
              <a:effectLst/>
              <a:latin typeface="Consolas" panose="020B0609020204030204" pitchFamily="49" charset="0"/>
            </a:endParaRPr>
          </a:p>
        </p:txBody>
      </p:sp>
      <p:graphicFrame>
        <p:nvGraphicFramePr>
          <p:cNvPr id="4" name="表格 4"/>
          <p:cNvGraphicFramePr>
            <a:graphicFrameLocks noGrp="1"/>
          </p:cNvGraphicFramePr>
          <p:nvPr/>
        </p:nvGraphicFramePr>
        <p:xfrm>
          <a:off x="1582179" y="5017050"/>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370840">
                <a:tc>
                  <a:txBody>
                    <a:bodyPr/>
                    <a:lstStyle/>
                    <a:p>
                      <a:endParaRPr lang="zh-CN" altLang="en-US" dirty="0"/>
                    </a:p>
                  </a:txBody>
                  <a:tcPr/>
                </a:tc>
                <a:tc>
                  <a:txBody>
                    <a:bodyPr/>
                    <a:lstStyle/>
                    <a:p>
                      <a:endParaRPr lang="zh-CN" altLang="en-US" dirty="0"/>
                    </a:p>
                  </a:txBody>
                  <a:tcPr/>
                </a:tc>
                <a:tc>
                  <a:txBody>
                    <a:bodyPr/>
                    <a:lstStyle/>
                    <a:p>
                      <a:r>
                        <a:rPr lang="en-US" altLang="zh-CN" dirty="0"/>
                        <a:t>  2-3</a:t>
                      </a:r>
                      <a:endParaRPr lang="zh-CN" altLang="en-US" dirty="0"/>
                    </a:p>
                  </a:txBody>
                  <a:tcPr/>
                </a:tc>
                <a:tc>
                  <a:txBody>
                    <a:bodyPr/>
                    <a:lstStyle/>
                    <a:p>
                      <a:r>
                        <a:rPr lang="en-US" altLang="zh-CN" dirty="0"/>
                        <a:t>  3-4 </a:t>
                      </a:r>
                      <a:endParaRPr lang="zh-CN" altLang="en-US" dirty="0"/>
                    </a:p>
                  </a:txBody>
                  <a:tcPr/>
                </a:tc>
                <a:tc>
                  <a:txBody>
                    <a:bodyPr/>
                    <a:lstStyle/>
                    <a:p>
                      <a:r>
                        <a:rPr lang="en-US" altLang="zh-CN" dirty="0"/>
                        <a:t>  4-5</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0"/>
                  </a:ext>
                </a:extLst>
              </a:tr>
            </a:tbl>
          </a:graphicData>
        </a:graphic>
      </p:graphicFrame>
      <p:sp>
        <p:nvSpPr>
          <p:cNvPr id="5" name="左大括号 4"/>
          <p:cNvSpPr/>
          <p:nvPr/>
        </p:nvSpPr>
        <p:spPr>
          <a:xfrm rot="16200000">
            <a:off x="3867121" y="4909634"/>
            <a:ext cx="310719" cy="162112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FFC000"/>
              </a:solidFill>
            </a:endParaRPr>
          </a:p>
        </p:txBody>
      </p:sp>
      <p:sp>
        <p:nvSpPr>
          <p:cNvPr id="6" name="文本框 5"/>
          <p:cNvSpPr txBox="1"/>
          <p:nvPr/>
        </p:nvSpPr>
        <p:spPr>
          <a:xfrm>
            <a:off x="3211904" y="5965375"/>
            <a:ext cx="1621125" cy="368300"/>
          </a:xfrm>
          <a:prstGeom prst="rect">
            <a:avLst/>
          </a:prstGeom>
          <a:noFill/>
        </p:spPr>
        <p:txBody>
          <a:bodyPr wrap="square" rtlCol="0">
            <a:spAutoFit/>
          </a:bodyPr>
          <a:lstStyle/>
          <a:p>
            <a:r>
              <a:rPr lang="en-US" altLang="zh-CN" b="1" dirty="0">
                <a:solidFill>
                  <a:schemeClr val="bg1"/>
                </a:solidFill>
              </a:rPr>
              <a:t>2</a:t>
            </a:r>
            <a:r>
              <a:rPr lang="zh-CN" altLang="en-US" b="1" dirty="0">
                <a:solidFill>
                  <a:schemeClr val="bg1"/>
                </a:solidFill>
              </a:rPr>
              <a:t>：</a:t>
            </a:r>
            <a:r>
              <a:rPr lang="en-US" altLang="zh-CN" b="1" dirty="0">
                <a:solidFill>
                  <a:schemeClr val="bg1"/>
                </a:solidFill>
              </a:rPr>
              <a:t>00-4</a:t>
            </a:r>
            <a:r>
              <a:rPr lang="zh-CN" altLang="en-US" b="1" dirty="0">
                <a:solidFill>
                  <a:schemeClr val="bg1"/>
                </a:solidFill>
              </a:rPr>
              <a:t>：</a:t>
            </a:r>
            <a:r>
              <a:rPr lang="en-US" altLang="zh-CN" b="1" dirty="0">
                <a:solidFill>
                  <a:schemeClr val="bg1"/>
                </a:solidFill>
              </a:rPr>
              <a:t>00</a:t>
            </a:r>
          </a:p>
        </p:txBody>
      </p:sp>
      <p:sp>
        <p:nvSpPr>
          <p:cNvPr id="7" name="左大括号 6"/>
          <p:cNvSpPr/>
          <p:nvPr/>
        </p:nvSpPr>
        <p:spPr>
          <a:xfrm rot="5400000">
            <a:off x="4716145" y="3898265"/>
            <a:ext cx="297815" cy="1585595"/>
          </a:xfrm>
          <a:prstGeom prst="leftBrace">
            <a:avLst/>
          </a:pr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sp>
        <p:nvSpPr>
          <p:cNvPr id="8" name="文本框 7"/>
          <p:cNvSpPr txBox="1"/>
          <p:nvPr/>
        </p:nvSpPr>
        <p:spPr>
          <a:xfrm>
            <a:off x="4072890" y="3988435"/>
            <a:ext cx="1856740" cy="368300"/>
          </a:xfrm>
          <a:prstGeom prst="rect">
            <a:avLst/>
          </a:prstGeom>
          <a:noFill/>
        </p:spPr>
        <p:txBody>
          <a:bodyPr wrap="square" rtlCol="0">
            <a:spAutoFit/>
          </a:bodyPr>
          <a:lstStyle/>
          <a:p>
            <a:r>
              <a:rPr lang="en-US" altLang="zh-CN" b="1" dirty="0">
                <a:solidFill>
                  <a:schemeClr val="bg1"/>
                </a:solidFill>
              </a:rPr>
              <a:t>3</a:t>
            </a:r>
            <a:r>
              <a:rPr lang="zh-CN" altLang="en-US" b="1" dirty="0">
                <a:solidFill>
                  <a:schemeClr val="bg1"/>
                </a:solidFill>
              </a:rPr>
              <a:t>：</a:t>
            </a:r>
            <a:r>
              <a:rPr lang="en-US" altLang="zh-CN" b="1" dirty="0">
                <a:solidFill>
                  <a:schemeClr val="bg1"/>
                </a:solidFill>
              </a:rPr>
              <a:t>00-5</a:t>
            </a:r>
            <a:r>
              <a:rPr lang="zh-CN" altLang="en-US" b="1" dirty="0">
                <a:solidFill>
                  <a:schemeClr val="bg1"/>
                </a:solidFill>
              </a:rPr>
              <a:t>：</a:t>
            </a:r>
            <a:r>
              <a:rPr lang="en-US" altLang="zh-CN" b="1" dirty="0">
                <a:solidFill>
                  <a:schemeClr val="bg1"/>
                </a:solidFill>
              </a:rPr>
              <a:t>00</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bc393dc-d40f-43e7-b847-b6c573a7d1ae"/>
  <p:tag name="COMMONDATA" val="eyJoZGlkIjoiYzYzMTI3MzA0OGE5YjI4ZTE3ZTMyYjdhNjU1ZDI3YTA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17,&quot;width&quot;:19199}"/>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8,&quot;width&quot;:19200}"/>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82.133858267716,&quot;width&quot;:11380.3527559055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2689</Words>
  <Application>Microsoft Office PowerPoint</Application>
  <PresentationFormat>宽屏</PresentationFormat>
  <Paragraphs>271</Paragraphs>
  <Slides>33</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-apple-system</vt:lpstr>
      <vt:lpstr>等线</vt:lpstr>
      <vt:lpstr>等线 Light</vt:lpstr>
      <vt:lpstr>Arial</vt:lpstr>
      <vt:lpstr>Calibri</vt:lpstr>
      <vt:lpstr>Cambria Math</vt:lpstr>
      <vt:lpstr>Consolas</vt:lpstr>
      <vt:lpstr>Office 主题​​</vt:lpstr>
      <vt:lpstr>等价类实现及其应用</vt:lpstr>
      <vt:lpstr>题目内容</vt:lpstr>
      <vt:lpstr>需求分析</vt:lpstr>
      <vt:lpstr>需求分析</vt:lpstr>
      <vt:lpstr>成果演示</vt:lpstr>
      <vt:lpstr>数据结构设计</vt:lpstr>
      <vt:lpstr>应用程序设计</vt:lpstr>
      <vt:lpstr>应用程序设计（数据格式定义）</vt:lpstr>
      <vt:lpstr>应用程序的设计（脏数据的定义）</vt:lpstr>
      <vt:lpstr>应用程序设计（维护输入信息）</vt:lpstr>
      <vt:lpstr>应用程序设计（用映射说明基础算法的意义）</vt:lpstr>
      <vt:lpstr>应用程序设计（用映射说明基础算法的意义）</vt:lpstr>
      <vt:lpstr>应用程序设计（用映射说明基础算法的意义）</vt:lpstr>
      <vt:lpstr>应用程序设计（用映射说明基础算法的意义）</vt:lpstr>
      <vt:lpstr>应用程序设计（用映射说明基础算法的意义）</vt:lpstr>
      <vt:lpstr>应用程序设计（额外功能的实现）</vt:lpstr>
      <vt:lpstr>应用程序设计（多执行时间）</vt:lpstr>
      <vt:lpstr>应用程序设计（用户预设优先级）</vt:lpstr>
      <vt:lpstr>应用程序设计（用户预设优先级）</vt:lpstr>
      <vt:lpstr>应用程序设计（用户预设优先级）</vt:lpstr>
      <vt:lpstr>应用程序设计（用户预设优先级）</vt:lpstr>
      <vt:lpstr>应用程序设计（分时段）</vt:lpstr>
      <vt:lpstr>应用程序设计（分时段与优先级的冲突）</vt:lpstr>
      <vt:lpstr>应用程序设计（分时段与优先级的冲突）</vt:lpstr>
      <vt:lpstr>应用程序设计（分时段与优先级的冲突）</vt:lpstr>
      <vt:lpstr>     BUT!</vt:lpstr>
      <vt:lpstr>应用程序设计（分时段与优先级的冲突）</vt:lpstr>
      <vt:lpstr>应用程序设计（历史遗留问题之为什么不能用任何规则）</vt:lpstr>
      <vt:lpstr>应用程序设计（整体工作流程）</vt:lpstr>
      <vt:lpstr>存在的缺陷</vt:lpstr>
      <vt:lpstr>编码（具体见代码）</vt:lpstr>
      <vt:lpstr>测试（随机数据与边界条件）</vt:lpstr>
      <vt:lpstr>主要心得体会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等价类实现及其应用</dc:title>
  <dc:creator>李 彦浩</dc:creator>
  <cp:lastModifiedBy>李 彦浩</cp:lastModifiedBy>
  <cp:revision>55</cp:revision>
  <dcterms:created xsi:type="dcterms:W3CDTF">2023-02-19T07:28:00Z</dcterms:created>
  <dcterms:modified xsi:type="dcterms:W3CDTF">2023-02-20T09:06:29Z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6DAE3DF21A344539B02620AB360D3ED9</vt:lpwstr>
  </property>
  <property fmtid="{D5CDD505-2E9C-101B-9397-08002B2CF9AE}" pid="3" name="KSOProductBuildVer">
    <vt:lpwstr>2052-11.1.0.13703</vt:lpwstr>
  </property>
</Properties>
</file>